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36" r:id="rId1"/>
  </p:sldMasterIdLst>
  <p:notesMasterIdLst>
    <p:notesMasterId r:id="rId50"/>
  </p:notesMasterIdLst>
  <p:handoutMasterIdLst>
    <p:handoutMasterId r:id="rId51"/>
  </p:handoutMasterIdLst>
  <p:sldIdLst>
    <p:sldId id="376" r:id="rId2"/>
    <p:sldId id="561" r:id="rId3"/>
    <p:sldId id="562" r:id="rId4"/>
    <p:sldId id="563" r:id="rId5"/>
    <p:sldId id="564" r:id="rId6"/>
    <p:sldId id="565" r:id="rId7"/>
    <p:sldId id="566" r:id="rId8"/>
    <p:sldId id="384" r:id="rId9"/>
    <p:sldId id="541" r:id="rId10"/>
    <p:sldId id="567" r:id="rId11"/>
    <p:sldId id="568" r:id="rId12"/>
    <p:sldId id="544" r:id="rId13"/>
    <p:sldId id="393" r:id="rId14"/>
    <p:sldId id="403" r:id="rId15"/>
    <p:sldId id="417" r:id="rId16"/>
    <p:sldId id="401" r:id="rId17"/>
    <p:sldId id="402" r:id="rId18"/>
    <p:sldId id="404" r:id="rId19"/>
    <p:sldId id="406" r:id="rId20"/>
    <p:sldId id="409" r:id="rId21"/>
    <p:sldId id="410" r:id="rId22"/>
    <p:sldId id="408" r:id="rId23"/>
    <p:sldId id="394" r:id="rId24"/>
    <p:sldId id="545" r:id="rId25"/>
    <p:sldId id="397" r:id="rId26"/>
    <p:sldId id="407" r:id="rId27"/>
    <p:sldId id="399" r:id="rId28"/>
    <p:sldId id="400" r:id="rId29"/>
    <p:sldId id="549" r:id="rId30"/>
    <p:sldId id="560" r:id="rId31"/>
    <p:sldId id="569" r:id="rId32"/>
    <p:sldId id="570" r:id="rId33"/>
    <p:sldId id="413" r:id="rId34"/>
    <p:sldId id="559" r:id="rId35"/>
    <p:sldId id="571" r:id="rId36"/>
    <p:sldId id="546" r:id="rId37"/>
    <p:sldId id="572" r:id="rId38"/>
    <p:sldId id="555" r:id="rId39"/>
    <p:sldId id="573" r:id="rId40"/>
    <p:sldId id="579" r:id="rId41"/>
    <p:sldId id="578" r:id="rId42"/>
    <p:sldId id="574" r:id="rId43"/>
    <p:sldId id="575" r:id="rId44"/>
    <p:sldId id="576" r:id="rId45"/>
    <p:sldId id="577" r:id="rId46"/>
    <p:sldId id="581" r:id="rId47"/>
    <p:sldId id="414" r:id="rId48"/>
    <p:sldId id="378" r:id="rId49"/>
  </p:sldIdLst>
  <p:sldSz cx="13004800" cy="9753600"/>
  <p:notesSz cx="6797675" cy="9926638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4" pos="422" userDrawn="1">
          <p15:clr>
            <a:srgbClr val="A4A3A4"/>
          </p15:clr>
        </p15:guide>
        <p15:guide id="5" orient="horz" pos="5657" userDrawn="1">
          <p15:clr>
            <a:srgbClr val="A4A3A4"/>
          </p15:clr>
        </p15:guide>
        <p15:guide id="6" orient="horz" pos="3662" userDrawn="1">
          <p15:clr>
            <a:srgbClr val="A4A3A4"/>
          </p15:clr>
        </p15:guide>
        <p15:guide id="7" pos="4345" userDrawn="1">
          <p15:clr>
            <a:srgbClr val="A4A3A4"/>
          </p15:clr>
        </p15:guide>
        <p15:guide id="9" orient="horz" pos="19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CCFF"/>
    <a:srgbClr val="CCFFCC"/>
    <a:srgbClr val="FFFF66"/>
    <a:srgbClr val="FFCC66"/>
    <a:srgbClr val="FF9966"/>
    <a:srgbClr val="EAEAEA"/>
    <a:srgbClr val="DDDDDD"/>
    <a:srgbClr val="66C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78337" autoAdjust="0"/>
  </p:normalViewPr>
  <p:slideViewPr>
    <p:cSldViewPr snapToGrid="0" snapToObjects="1" showGuides="1">
      <p:cViewPr varScale="1">
        <p:scale>
          <a:sx n="72" d="100"/>
          <a:sy n="72" d="100"/>
        </p:scale>
        <p:origin x="72" y="156"/>
      </p:cViewPr>
      <p:guideLst>
        <p:guide pos="422"/>
        <p:guide orient="horz" pos="5657"/>
        <p:guide orient="horz" pos="3662"/>
        <p:guide pos="4345"/>
        <p:guide orient="horz" pos="19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255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le\Desktop\tesi%20jessica%20ciccarone%20life\Simulazione%20TMA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ancesco\AppData\Local\Temp\parametri%20cinetici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TMAH!$B$16</c:f>
              <c:strCache>
                <c:ptCount val="1"/>
                <c:pt idx="0">
                  <c:v>C1</c:v>
                </c:pt>
              </c:strCache>
            </c:strRef>
          </c:tx>
          <c:spPr>
            <a:ln w="19050" cap="rnd">
              <a:solidFill>
                <a:srgbClr val="FFC000"/>
              </a:solidFill>
              <a:prstDash val="lgDash"/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TMAH!$A$17:$A$113</c:f>
              <c:numCache>
                <c:formatCode>0.00</c:formatCode>
                <c:ptCount val="9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100</c:v>
                </c:pt>
                <c:pt idx="51">
                  <c:v>102</c:v>
                </c:pt>
                <c:pt idx="52">
                  <c:v>104</c:v>
                </c:pt>
                <c:pt idx="53">
                  <c:v>106</c:v>
                </c:pt>
                <c:pt idx="54">
                  <c:v>108</c:v>
                </c:pt>
                <c:pt idx="55">
                  <c:v>110</c:v>
                </c:pt>
                <c:pt idx="56">
                  <c:v>112</c:v>
                </c:pt>
                <c:pt idx="57">
                  <c:v>114</c:v>
                </c:pt>
                <c:pt idx="58">
                  <c:v>116</c:v>
                </c:pt>
                <c:pt idx="59">
                  <c:v>118</c:v>
                </c:pt>
                <c:pt idx="60">
                  <c:v>120</c:v>
                </c:pt>
                <c:pt idx="61">
                  <c:v>122</c:v>
                </c:pt>
                <c:pt idx="62">
                  <c:v>124</c:v>
                </c:pt>
                <c:pt idx="63">
                  <c:v>126</c:v>
                </c:pt>
                <c:pt idx="64">
                  <c:v>128</c:v>
                </c:pt>
                <c:pt idx="65">
                  <c:v>130</c:v>
                </c:pt>
                <c:pt idx="66">
                  <c:v>132</c:v>
                </c:pt>
                <c:pt idx="67">
                  <c:v>134</c:v>
                </c:pt>
                <c:pt idx="68">
                  <c:v>136</c:v>
                </c:pt>
                <c:pt idx="69">
                  <c:v>138</c:v>
                </c:pt>
                <c:pt idx="70">
                  <c:v>140</c:v>
                </c:pt>
                <c:pt idx="71">
                  <c:v>142</c:v>
                </c:pt>
                <c:pt idx="72">
                  <c:v>144</c:v>
                </c:pt>
                <c:pt idx="73">
                  <c:v>146</c:v>
                </c:pt>
                <c:pt idx="74">
                  <c:v>148</c:v>
                </c:pt>
                <c:pt idx="75">
                  <c:v>150</c:v>
                </c:pt>
                <c:pt idx="76">
                  <c:v>152</c:v>
                </c:pt>
                <c:pt idx="77">
                  <c:v>154</c:v>
                </c:pt>
                <c:pt idx="78">
                  <c:v>156</c:v>
                </c:pt>
                <c:pt idx="79">
                  <c:v>158</c:v>
                </c:pt>
                <c:pt idx="80">
                  <c:v>160</c:v>
                </c:pt>
                <c:pt idx="81">
                  <c:v>162</c:v>
                </c:pt>
                <c:pt idx="82">
                  <c:v>164</c:v>
                </c:pt>
                <c:pt idx="83">
                  <c:v>166</c:v>
                </c:pt>
                <c:pt idx="84">
                  <c:v>168</c:v>
                </c:pt>
                <c:pt idx="85">
                  <c:v>170</c:v>
                </c:pt>
                <c:pt idx="86">
                  <c:v>172</c:v>
                </c:pt>
                <c:pt idx="87">
                  <c:v>174</c:v>
                </c:pt>
                <c:pt idx="88">
                  <c:v>176</c:v>
                </c:pt>
                <c:pt idx="89">
                  <c:v>178</c:v>
                </c:pt>
                <c:pt idx="90">
                  <c:v>180</c:v>
                </c:pt>
                <c:pt idx="91">
                  <c:v>182</c:v>
                </c:pt>
                <c:pt idx="92">
                  <c:v>184</c:v>
                </c:pt>
                <c:pt idx="93">
                  <c:v>186</c:v>
                </c:pt>
                <c:pt idx="94">
                  <c:v>188</c:v>
                </c:pt>
                <c:pt idx="95">
                  <c:v>190</c:v>
                </c:pt>
                <c:pt idx="96">
                  <c:v>192</c:v>
                </c:pt>
              </c:numCache>
            </c:numRef>
          </c:xVal>
          <c:yVal>
            <c:numRef>
              <c:f>TMAH!$B$17:$B$113</c:f>
              <c:numCache>
                <c:formatCode>0.0</c:formatCode>
                <c:ptCount val="97"/>
                <c:pt idx="0" formatCode="General">
                  <c:v>0</c:v>
                </c:pt>
                <c:pt idx="1">
                  <c:v>24.011111111111113</c:v>
                </c:pt>
                <c:pt idx="2">
                  <c:v>47.755432098765439</c:v>
                </c:pt>
                <c:pt idx="3">
                  <c:v>71.235927297668042</c:v>
                </c:pt>
                <c:pt idx="4">
                  <c:v>94.455528105471728</c:v>
                </c:pt>
                <c:pt idx="5">
                  <c:v>117.41713334874427</c:v>
                </c:pt>
                <c:pt idx="6">
                  <c:v>140.12360964486933</c:v>
                </c:pt>
                <c:pt idx="7">
                  <c:v>162.57779175992633</c:v>
                </c:pt>
                <c:pt idx="8">
                  <c:v>184.7824829625938</c:v>
                </c:pt>
                <c:pt idx="9">
                  <c:v>206.74045537412053</c:v>
                </c:pt>
                <c:pt idx="10">
                  <c:v>228.45445031440806</c:v>
                </c:pt>
                <c:pt idx="11">
                  <c:v>249.92717864424799</c:v>
                </c:pt>
                <c:pt idx="12">
                  <c:v>271.16132110375634</c:v>
                </c:pt>
                <c:pt idx="13">
                  <c:v>292.15952864704792</c:v>
                </c:pt>
                <c:pt idx="14">
                  <c:v>312.92442277319185</c:v>
                </c:pt>
                <c:pt idx="15">
                  <c:v>333.45859585348973</c:v>
                </c:pt>
                <c:pt idx="16">
                  <c:v>353.76461145511763</c:v>
                </c:pt>
                <c:pt idx="17">
                  <c:v>373.84500466117186</c:v>
                </c:pt>
                <c:pt idx="18">
                  <c:v>393.70228238715885</c:v>
                </c:pt>
                <c:pt idx="19">
                  <c:v>413.33892369396818</c:v>
                </c:pt>
                <c:pt idx="20">
                  <c:v>432.75738009736853</c:v>
                </c:pt>
                <c:pt idx="21">
                  <c:v>451.96007587406444</c:v>
                </c:pt>
                <c:pt idx="22">
                  <c:v>470.94940836435262</c:v>
                </c:pt>
                <c:pt idx="23">
                  <c:v>489.72774827141535</c:v>
                </c:pt>
                <c:pt idx="24">
                  <c:v>508.29743995728853</c:v>
                </c:pt>
                <c:pt idx="25">
                  <c:v>526.66080173554087</c:v>
                </c:pt>
                <c:pt idx="26">
                  <c:v>544.82012616070153</c:v>
                </c:pt>
                <c:pt idx="27">
                  <c:v>562.77768031447147</c:v>
                </c:pt>
                <c:pt idx="28">
                  <c:v>580.53570608875509</c:v>
                </c:pt>
                <c:pt idx="29">
                  <c:v>598.09642046554666</c:v>
                </c:pt>
                <c:pt idx="30">
                  <c:v>615.46201579370722</c:v>
                </c:pt>
                <c:pt idx="31">
                  <c:v>632.63466006266606</c:v>
                </c:pt>
                <c:pt idx="32">
                  <c:v>649.61649717308092</c:v>
                </c:pt>
                <c:pt idx="33">
                  <c:v>666.40964720449108</c:v>
                </c:pt>
                <c:pt idx="34">
                  <c:v>683.01620667999669</c:v>
                </c:pt>
                <c:pt idx="35">
                  <c:v>699.43824882799674</c:v>
                </c:pt>
                <c:pt idx="36">
                  <c:v>715.67782384101895</c:v>
                </c:pt>
                <c:pt idx="37">
                  <c:v>731.73695913167433</c:v>
                </c:pt>
                <c:pt idx="38">
                  <c:v>747.61765958576689</c:v>
                </c:pt>
                <c:pt idx="39">
                  <c:v>763.32190781259169</c:v>
                </c:pt>
                <c:pt idx="40">
                  <c:v>778.85166439245177</c:v>
                </c:pt>
                <c:pt idx="41">
                  <c:v>794.20886812142453</c:v>
                </c:pt>
                <c:pt idx="42">
                  <c:v>809.39543625340866</c:v>
                </c:pt>
                <c:pt idx="43">
                  <c:v>824.41326473948186</c:v>
                </c:pt>
                <c:pt idx="44">
                  <c:v>839.26422846459877</c:v>
                </c:pt>
                <c:pt idx="45">
                  <c:v>853.95018148165877</c:v>
                </c:pt>
                <c:pt idx="46">
                  <c:v>868.47295724297373</c:v>
                </c:pt>
                <c:pt idx="47">
                  <c:v>882.83436882916294</c:v>
                </c:pt>
                <c:pt idx="48">
                  <c:v>897.03620917550552</c:v>
                </c:pt>
                <c:pt idx="49">
                  <c:v>911.08025129577766</c:v>
                </c:pt>
                <c:pt idx="50">
                  <c:v>924.96824850360235</c:v>
                </c:pt>
                <c:pt idx="51">
                  <c:v>938.70193463134012</c:v>
                </c:pt>
                <c:pt idx="52">
                  <c:v>952.28302424654748</c:v>
                </c:pt>
                <c:pt idx="53">
                  <c:v>965.71321286603029</c:v>
                </c:pt>
                <c:pt idx="54">
                  <c:v>978.99417716751884</c:v>
                </c:pt>
                <c:pt idx="55">
                  <c:v>992.12757519899083</c:v>
                </c:pt>
                <c:pt idx="56">
                  <c:v>1005.1150465856687</c:v>
                </c:pt>
                <c:pt idx="57">
                  <c:v>1017.9582127347168</c:v>
                </c:pt>
                <c:pt idx="58">
                  <c:v>1030.6586770376643</c:v>
                </c:pt>
                <c:pt idx="59">
                  <c:v>1043.2180250705792</c:v>
                </c:pt>
                <c:pt idx="60">
                  <c:v>1055.6378247920172</c:v>
                </c:pt>
                <c:pt idx="61">
                  <c:v>1067.9196267387726</c:v>
                </c:pt>
                <c:pt idx="62">
                  <c:v>1080.064964219453</c:v>
                </c:pt>
                <c:pt idx="63">
                  <c:v>1092.0753535059036</c:v>
                </c:pt>
                <c:pt idx="64">
                  <c:v>1103.9522940225047</c:v>
                </c:pt>
                <c:pt idx="65">
                  <c:v>1115.6972685333658</c:v>
                </c:pt>
                <c:pt idx="66">
                  <c:v>1127.3117433274394</c:v>
                </c:pt>
                <c:pt idx="67">
                  <c:v>1138.797168401579</c:v>
                </c:pt>
                <c:pt idx="68">
                  <c:v>1150.1549776415616</c:v>
                </c:pt>
                <c:pt idx="69">
                  <c:v>1161.3865890010998</c:v>
                </c:pt>
                <c:pt idx="70">
                  <c:v>1172.4934046788653</c:v>
                </c:pt>
                <c:pt idx="71">
                  <c:v>1183.4768112935446</c:v>
                </c:pt>
                <c:pt idx="72">
                  <c:v>1194.3381800569498</c:v>
                </c:pt>
                <c:pt idx="73">
                  <c:v>1205.0788669452058</c:v>
                </c:pt>
                <c:pt idx="74">
                  <c:v>1215.7002128680369</c:v>
                </c:pt>
                <c:pt idx="75">
                  <c:v>1226.20354383617</c:v>
                </c:pt>
                <c:pt idx="76">
                  <c:v>1236.5901711268791</c:v>
                </c:pt>
                <c:pt idx="77">
                  <c:v>1246.8613914476916</c:v>
                </c:pt>
                <c:pt idx="78">
                  <c:v>1257.0184870982728</c:v>
                </c:pt>
                <c:pt idx="79">
                  <c:v>1267.0627261305142</c:v>
                </c:pt>
                <c:pt idx="80">
                  <c:v>1276.9953625068417</c:v>
                </c:pt>
                <c:pt idx="81">
                  <c:v>1286.8176362567658</c:v>
                </c:pt>
                <c:pt idx="82">
                  <c:v>1296.5307736316906</c:v>
                </c:pt>
                <c:pt idx="83">
                  <c:v>1306.1359872580051</c:v>
                </c:pt>
                <c:pt idx="84">
                  <c:v>1315.6344762884717</c:v>
                </c:pt>
                <c:pt idx="85">
                  <c:v>1325.0274265519331</c:v>
                </c:pt>
                <c:pt idx="86">
                  <c:v>1334.3160107013562</c:v>
                </c:pt>
                <c:pt idx="87">
                  <c:v>1343.5013883602301</c:v>
                </c:pt>
                <c:pt idx="88">
                  <c:v>1352.5847062673386</c:v>
                </c:pt>
                <c:pt idx="89">
                  <c:v>1361.5670984199237</c:v>
                </c:pt>
                <c:pt idx="90">
                  <c:v>1370.4496862152578</c:v>
                </c:pt>
                <c:pt idx="91">
                  <c:v>1379.2335785906439</c:v>
                </c:pt>
                <c:pt idx="92">
                  <c:v>1387.9198721618591</c:v>
                </c:pt>
                <c:pt idx="93">
                  <c:v>1396.5096513600606</c:v>
                </c:pt>
                <c:pt idx="94">
                  <c:v>1405.0039885671711</c:v>
                </c:pt>
                <c:pt idx="95">
                  <c:v>1413.4039442497581</c:v>
                </c:pt>
                <c:pt idx="96">
                  <c:v>1421.7105670914275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E93-4BC9-9C53-687405AF2DEF}"/>
            </c:ext>
          </c:extLst>
        </c:ser>
        <c:ser>
          <c:idx val="3"/>
          <c:order val="1"/>
          <c:tx>
            <c:v>R101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TMAH!$J$16:$J$19</c:f>
              <c:numCache>
                <c:formatCode>General</c:formatCode>
                <c:ptCount val="4"/>
                <c:pt idx="0">
                  <c:v>0</c:v>
                </c:pt>
                <c:pt idx="1">
                  <c:v>48</c:v>
                </c:pt>
                <c:pt idx="2">
                  <c:v>168</c:v>
                </c:pt>
                <c:pt idx="3">
                  <c:v>192</c:v>
                </c:pt>
              </c:numCache>
            </c:numRef>
          </c:xVal>
          <c:yVal>
            <c:numRef>
              <c:f>TMAH!$N$11:$N$14</c:f>
              <c:numCache>
                <c:formatCode>General</c:formatCode>
                <c:ptCount val="4"/>
                <c:pt idx="0">
                  <c:v>0</c:v>
                </c:pt>
                <c:pt idx="1">
                  <c:v>470</c:v>
                </c:pt>
                <c:pt idx="2">
                  <c:v>507</c:v>
                </c:pt>
                <c:pt idx="3">
                  <c:v>633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E93-4BC9-9C53-687405AF2DEF}"/>
            </c:ext>
          </c:extLst>
        </c:ser>
        <c:ser>
          <c:idx val="1"/>
          <c:order val="2"/>
          <c:tx>
            <c:strRef>
              <c:f>TMAH!$C$16</c:f>
              <c:strCache>
                <c:ptCount val="1"/>
                <c:pt idx="0">
                  <c:v>C2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TMAH!$A$17:$A$113</c:f>
              <c:numCache>
                <c:formatCode>0.00</c:formatCode>
                <c:ptCount val="9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100</c:v>
                </c:pt>
                <c:pt idx="51">
                  <c:v>102</c:v>
                </c:pt>
                <c:pt idx="52">
                  <c:v>104</c:v>
                </c:pt>
                <c:pt idx="53">
                  <c:v>106</c:v>
                </c:pt>
                <c:pt idx="54">
                  <c:v>108</c:v>
                </c:pt>
                <c:pt idx="55">
                  <c:v>110</c:v>
                </c:pt>
                <c:pt idx="56">
                  <c:v>112</c:v>
                </c:pt>
                <c:pt idx="57">
                  <c:v>114</c:v>
                </c:pt>
                <c:pt idx="58">
                  <c:v>116</c:v>
                </c:pt>
                <c:pt idx="59">
                  <c:v>118</c:v>
                </c:pt>
                <c:pt idx="60">
                  <c:v>120</c:v>
                </c:pt>
                <c:pt idx="61">
                  <c:v>122</c:v>
                </c:pt>
                <c:pt idx="62">
                  <c:v>124</c:v>
                </c:pt>
                <c:pt idx="63">
                  <c:v>126</c:v>
                </c:pt>
                <c:pt idx="64">
                  <c:v>128</c:v>
                </c:pt>
                <c:pt idx="65">
                  <c:v>130</c:v>
                </c:pt>
                <c:pt idx="66">
                  <c:v>132</c:v>
                </c:pt>
                <c:pt idx="67">
                  <c:v>134</c:v>
                </c:pt>
                <c:pt idx="68">
                  <c:v>136</c:v>
                </c:pt>
                <c:pt idx="69">
                  <c:v>138</c:v>
                </c:pt>
                <c:pt idx="70">
                  <c:v>140</c:v>
                </c:pt>
                <c:pt idx="71">
                  <c:v>142</c:v>
                </c:pt>
                <c:pt idx="72">
                  <c:v>144</c:v>
                </c:pt>
                <c:pt idx="73">
                  <c:v>146</c:v>
                </c:pt>
                <c:pt idx="74">
                  <c:v>148</c:v>
                </c:pt>
                <c:pt idx="75">
                  <c:v>150</c:v>
                </c:pt>
                <c:pt idx="76">
                  <c:v>152</c:v>
                </c:pt>
                <c:pt idx="77">
                  <c:v>154</c:v>
                </c:pt>
                <c:pt idx="78">
                  <c:v>156</c:v>
                </c:pt>
                <c:pt idx="79">
                  <c:v>158</c:v>
                </c:pt>
                <c:pt idx="80">
                  <c:v>160</c:v>
                </c:pt>
                <c:pt idx="81">
                  <c:v>162</c:v>
                </c:pt>
                <c:pt idx="82">
                  <c:v>164</c:v>
                </c:pt>
                <c:pt idx="83">
                  <c:v>166</c:v>
                </c:pt>
                <c:pt idx="84">
                  <c:v>168</c:v>
                </c:pt>
                <c:pt idx="85">
                  <c:v>170</c:v>
                </c:pt>
                <c:pt idx="86">
                  <c:v>172</c:v>
                </c:pt>
                <c:pt idx="87">
                  <c:v>174</c:v>
                </c:pt>
                <c:pt idx="88">
                  <c:v>176</c:v>
                </c:pt>
                <c:pt idx="89">
                  <c:v>178</c:v>
                </c:pt>
                <c:pt idx="90">
                  <c:v>180</c:v>
                </c:pt>
                <c:pt idx="91">
                  <c:v>182</c:v>
                </c:pt>
                <c:pt idx="92">
                  <c:v>184</c:v>
                </c:pt>
                <c:pt idx="93">
                  <c:v>186</c:v>
                </c:pt>
                <c:pt idx="94">
                  <c:v>188</c:v>
                </c:pt>
                <c:pt idx="95">
                  <c:v>190</c:v>
                </c:pt>
                <c:pt idx="96">
                  <c:v>192</c:v>
                </c:pt>
              </c:numCache>
            </c:numRef>
          </c:xVal>
          <c:yVal>
            <c:numRef>
              <c:f>TMAH!$C$17:$C$113</c:f>
              <c:numCache>
                <c:formatCode>0.00</c:formatCode>
                <c:ptCount val="97"/>
                <c:pt idx="0">
                  <c:v>0</c:v>
                </c:pt>
                <c:pt idx="1">
                  <c:v>0.26679012345679015</c:v>
                </c:pt>
                <c:pt idx="2">
                  <c:v>0.7944417009602196</c:v>
                </c:pt>
                <c:pt idx="3">
                  <c:v>1.577124874256973</c:v>
                </c:pt>
                <c:pt idx="4">
                  <c:v>2.6091071323815815</c:v>
                </c:pt>
                <c:pt idx="5">
                  <c:v>3.8847518681189448</c:v>
                </c:pt>
                <c:pt idx="6">
                  <c:v>5.3985169545272829</c:v>
                </c:pt>
                <c:pt idx="7">
                  <c:v>7.144953341253939</c:v>
                </c:pt>
                <c:pt idx="8">
                  <c:v>9.1187036703799365</c:v>
                </c:pt>
                <c:pt idx="9">
                  <c:v>11.31450091153261</c:v>
                </c:pt>
                <c:pt idx="10">
                  <c:v>13.727167016009005</c:v>
                </c:pt>
                <c:pt idx="11">
                  <c:v>16.351611589656105</c:v>
                </c:pt>
                <c:pt idx="12">
                  <c:v>19.182830584257218</c:v>
                </c:pt>
                <c:pt idx="13">
                  <c:v>22.215905007177113</c:v>
                </c:pt>
                <c:pt idx="14">
                  <c:v>25.445999649021722</c:v>
                </c:pt>
                <c:pt idx="15">
                  <c:v>28.868361829071368</c:v>
                </c:pt>
                <c:pt idx="16">
                  <c:v>32.478320158249659</c:v>
                </c:pt>
                <c:pt idx="17">
                  <c:v>36.271283319393241</c:v>
                </c:pt>
                <c:pt idx="18">
                  <c:v>40.242738864590635</c:v>
                </c:pt>
                <c:pt idx="19">
                  <c:v>44.388252029361496</c:v>
                </c:pt>
                <c:pt idx="20">
                  <c:v>48.703464563450467</c:v>
                </c:pt>
                <c:pt idx="21">
                  <c:v>53.184093578012842</c:v>
                </c:pt>
                <c:pt idx="22">
                  <c:v>57.82593040897217</c:v>
                </c:pt>
                <c:pt idx="23">
                  <c:v>62.624839496332648</c:v>
                </c:pt>
                <c:pt idx="24">
                  <c:v>67.576757279232154</c:v>
                </c:pt>
                <c:pt idx="25">
                  <c:v>72.677691106524478</c:v>
                </c:pt>
                <c:pt idx="26">
                  <c:v>77.923718162682007</c:v>
                </c:pt>
                <c:pt idx="27">
                  <c:v>83.310984408812999</c:v>
                </c:pt>
                <c:pt idx="28">
                  <c:v>88.835703538590138</c:v>
                </c:pt>
                <c:pt idx="29">
                  <c:v>94.494155948889656</c:v>
                </c:pt>
                <c:pt idx="30">
                  <c:v>100.28268772494319</c:v>
                </c:pt>
                <c:pt idx="31">
                  <c:v>106.19770963980677</c:v>
                </c:pt>
                <c:pt idx="32">
                  <c:v>112.23569616795426</c:v>
                </c:pt>
                <c:pt idx="33">
                  <c:v>118.39318451280467</c:v>
                </c:pt>
                <c:pt idx="34">
                  <c:v>124.66677364799568</c:v>
                </c:pt>
                <c:pt idx="35">
                  <c:v>131.05312337221793</c:v>
                </c:pt>
                <c:pt idx="36">
                  <c:v>137.54895337742681</c:v>
                </c:pt>
                <c:pt idx="37">
                  <c:v>144.15104233025178</c:v>
                </c:pt>
                <c:pt idx="38">
                  <c:v>150.85622696642417</c:v>
                </c:pt>
                <c:pt idx="39">
                  <c:v>157.66140119804825</c:v>
                </c:pt>
                <c:pt idx="40">
                  <c:v>164.56351523354164</c:v>
                </c:pt>
                <c:pt idx="41">
                  <c:v>171.55957471007366</c:v>
                </c:pt>
                <c:pt idx="42">
                  <c:v>178.64663983833293</c:v>
                </c:pt>
                <c:pt idx="43">
                  <c:v>185.82182455945681</c:v>
                </c:pt>
                <c:pt idx="44">
                  <c:v>193.08229571395839</c:v>
                </c:pt>
                <c:pt idx="45">
                  <c:v>200.42527222248839</c:v>
                </c:pt>
                <c:pt idx="46">
                  <c:v>207.84802427827157</c:v>
                </c:pt>
                <c:pt idx="47">
                  <c:v>215.34787255105925</c:v>
                </c:pt>
                <c:pt idx="48">
                  <c:v>222.92218740244198</c:v>
                </c:pt>
                <c:pt idx="49">
                  <c:v>230.56838811236793</c:v>
                </c:pt>
                <c:pt idx="50">
                  <c:v>238.28394211671497</c:v>
                </c:pt>
                <c:pt idx="51">
                  <c:v>246.06636425576636</c:v>
                </c:pt>
                <c:pt idx="52">
                  <c:v>253.9132160334417</c:v>
                </c:pt>
                <c:pt idx="53">
                  <c:v>261.82210488713713</c:v>
                </c:pt>
                <c:pt idx="54">
                  <c:v>269.79068346803024</c:v>
                </c:pt>
                <c:pt idx="55">
                  <c:v>277.81664893170756</c:v>
                </c:pt>
                <c:pt idx="56">
                  <c:v>285.89774223897382</c:v>
                </c:pt>
                <c:pt idx="57">
                  <c:v>294.0317474667043</c:v>
                </c:pt>
                <c:pt idx="58">
                  <c:v>302.21649112860388</c:v>
                </c:pt>
                <c:pt idx="59">
                  <c:v>310.44984150573691</c:v>
                </c:pt>
                <c:pt idx="60">
                  <c:v>318.72970798669559</c:v>
                </c:pt>
                <c:pt idx="61">
                  <c:v>327.05404041727422</c:v>
                </c:pt>
                <c:pt idx="62">
                  <c:v>335.42082845952064</c:v>
                </c:pt>
                <c:pt idx="63">
                  <c:v>343.82810096003601</c:v>
                </c:pt>
                <c:pt idx="64">
                  <c:v>352.2739253273968</c:v>
                </c:pt>
                <c:pt idx="65">
                  <c:v>360.75640691857421</c:v>
                </c:pt>
                <c:pt idx="66">
                  <c:v>369.27368843422829</c:v>
                </c:pt>
                <c:pt idx="67">
                  <c:v>377.8239493227544</c:v>
                </c:pt>
                <c:pt idx="68">
                  <c:v>386.40540519296337</c:v>
                </c:pt>
                <c:pt idx="69">
                  <c:v>395.01630723527597</c:v>
                </c:pt>
                <c:pt idx="70">
                  <c:v>403.65494165131588</c:v>
                </c:pt>
                <c:pt idx="71">
                  <c:v>412.31962909178509</c:v>
                </c:pt>
                <c:pt idx="72">
                  <c:v>421.00872410250912</c:v>
                </c:pt>
                <c:pt idx="73">
                  <c:v>429.72061457853908</c:v>
                </c:pt>
                <c:pt idx="74">
                  <c:v>438.45372122620017</c:v>
                </c:pt>
                <c:pt idx="75">
                  <c:v>447.20649703297761</c:v>
                </c:pt>
                <c:pt idx="76">
                  <c:v>455.97742674513205</c:v>
                </c:pt>
                <c:pt idx="77">
                  <c:v>464.76502635293826</c:v>
                </c:pt>
                <c:pt idx="78">
                  <c:v>473.56784258344197</c:v>
                </c:pt>
                <c:pt idx="79">
                  <c:v>482.38445240063169</c:v>
                </c:pt>
                <c:pt idx="80">
                  <c:v>491.21346251292289</c:v>
                </c:pt>
                <c:pt idx="81">
                  <c:v>500.05350888785449</c:v>
                </c:pt>
                <c:pt idx="82">
                  <c:v>508.90325627389711</c:v>
                </c:pt>
                <c:pt idx="83">
                  <c:v>517.76139772927604</c:v>
                </c:pt>
                <c:pt idx="84">
                  <c:v>526.62665415771153</c:v>
                </c:pt>
                <c:pt idx="85">
                  <c:v>535.49777385098071</c:v>
                </c:pt>
                <c:pt idx="86">
                  <c:v>544.37353203820714</c:v>
                </c:pt>
                <c:pt idx="87">
                  <c:v>553.25273044178516</c:v>
                </c:pt>
                <c:pt idx="88">
                  <c:v>562.13419683984682</c:v>
                </c:pt>
                <c:pt idx="89">
                  <c:v>571.01678463518101</c:v>
                </c:pt>
                <c:pt idx="90">
                  <c:v>579.8993724305152</c:v>
                </c:pt>
                <c:pt idx="91">
                  <c:v>588.78086361007217</c:v>
                </c:pt>
                <c:pt idx="92">
                  <c:v>597.66018592731427</c:v>
                </c:pt>
                <c:pt idx="93">
                  <c:v>606.53629109878921</c:v>
                </c:pt>
                <c:pt idx="94">
                  <c:v>615.40815440399342</c:v>
                </c:pt>
                <c:pt idx="95">
                  <c:v>624.27477429116857</c:v>
                </c:pt>
                <c:pt idx="96">
                  <c:v>633.1351719889492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E93-4BC9-9C53-687405AF2DEF}"/>
            </c:ext>
          </c:extLst>
        </c:ser>
        <c:ser>
          <c:idx val="4"/>
          <c:order val="3"/>
          <c:tx>
            <c:v>R102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TMAH!$J$16:$J$19</c:f>
              <c:numCache>
                <c:formatCode>General</c:formatCode>
                <c:ptCount val="4"/>
                <c:pt idx="0">
                  <c:v>0</c:v>
                </c:pt>
                <c:pt idx="1">
                  <c:v>48</c:v>
                </c:pt>
                <c:pt idx="2">
                  <c:v>168</c:v>
                </c:pt>
                <c:pt idx="3">
                  <c:v>192</c:v>
                </c:pt>
              </c:numCache>
            </c:numRef>
          </c:xVal>
          <c:yVal>
            <c:numRef>
              <c:f>TMAH!$O$11:$O$14</c:f>
              <c:numCache>
                <c:formatCode>General</c:formatCode>
                <c:ptCount val="4"/>
                <c:pt idx="0">
                  <c:v>0</c:v>
                </c:pt>
                <c:pt idx="1">
                  <c:v>37.1</c:v>
                </c:pt>
                <c:pt idx="2">
                  <c:v>18.600000000000001</c:v>
                </c:pt>
                <c:pt idx="3">
                  <c:v>58.1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DE93-4BC9-9C53-687405AF2DEF}"/>
            </c:ext>
          </c:extLst>
        </c:ser>
        <c:ser>
          <c:idx val="2"/>
          <c:order val="4"/>
          <c:tx>
            <c:strRef>
              <c:f>TMAH!$D$16</c:f>
              <c:strCache>
                <c:ptCount val="1"/>
                <c:pt idx="0">
                  <c:v>C3</c:v>
                </c:pt>
              </c:strCache>
            </c:strRef>
          </c:tx>
          <c:spPr>
            <a:ln w="19050" cap="rnd">
              <a:solidFill>
                <a:srgbClr val="008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8000"/>
              </a:solidFill>
              <a:ln w="9525">
                <a:solidFill>
                  <a:srgbClr val="008000"/>
                </a:solidFill>
              </a:ln>
              <a:effectLst/>
            </c:spPr>
          </c:marker>
          <c:xVal>
            <c:numRef>
              <c:f>TMAH!$A$17:$A$113</c:f>
              <c:numCache>
                <c:formatCode>0.00</c:formatCode>
                <c:ptCount val="9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100</c:v>
                </c:pt>
                <c:pt idx="51">
                  <c:v>102</c:v>
                </c:pt>
                <c:pt idx="52">
                  <c:v>104</c:v>
                </c:pt>
                <c:pt idx="53">
                  <c:v>106</c:v>
                </c:pt>
                <c:pt idx="54">
                  <c:v>108</c:v>
                </c:pt>
                <c:pt idx="55">
                  <c:v>110</c:v>
                </c:pt>
                <c:pt idx="56">
                  <c:v>112</c:v>
                </c:pt>
                <c:pt idx="57">
                  <c:v>114</c:v>
                </c:pt>
                <c:pt idx="58">
                  <c:v>116</c:v>
                </c:pt>
                <c:pt idx="59">
                  <c:v>118</c:v>
                </c:pt>
                <c:pt idx="60">
                  <c:v>120</c:v>
                </c:pt>
                <c:pt idx="61">
                  <c:v>122</c:v>
                </c:pt>
                <c:pt idx="62">
                  <c:v>124</c:v>
                </c:pt>
                <c:pt idx="63">
                  <c:v>126</c:v>
                </c:pt>
                <c:pt idx="64">
                  <c:v>128</c:v>
                </c:pt>
                <c:pt idx="65">
                  <c:v>130</c:v>
                </c:pt>
                <c:pt idx="66">
                  <c:v>132</c:v>
                </c:pt>
                <c:pt idx="67">
                  <c:v>134</c:v>
                </c:pt>
                <c:pt idx="68">
                  <c:v>136</c:v>
                </c:pt>
                <c:pt idx="69">
                  <c:v>138</c:v>
                </c:pt>
                <c:pt idx="70">
                  <c:v>140</c:v>
                </c:pt>
                <c:pt idx="71">
                  <c:v>142</c:v>
                </c:pt>
                <c:pt idx="72">
                  <c:v>144</c:v>
                </c:pt>
                <c:pt idx="73">
                  <c:v>146</c:v>
                </c:pt>
                <c:pt idx="74">
                  <c:v>148</c:v>
                </c:pt>
                <c:pt idx="75">
                  <c:v>150</c:v>
                </c:pt>
                <c:pt idx="76">
                  <c:v>152</c:v>
                </c:pt>
                <c:pt idx="77">
                  <c:v>154</c:v>
                </c:pt>
                <c:pt idx="78">
                  <c:v>156</c:v>
                </c:pt>
                <c:pt idx="79">
                  <c:v>158</c:v>
                </c:pt>
                <c:pt idx="80">
                  <c:v>160</c:v>
                </c:pt>
                <c:pt idx="81">
                  <c:v>162</c:v>
                </c:pt>
                <c:pt idx="82">
                  <c:v>164</c:v>
                </c:pt>
                <c:pt idx="83">
                  <c:v>166</c:v>
                </c:pt>
                <c:pt idx="84">
                  <c:v>168</c:v>
                </c:pt>
                <c:pt idx="85">
                  <c:v>170</c:v>
                </c:pt>
                <c:pt idx="86">
                  <c:v>172</c:v>
                </c:pt>
                <c:pt idx="87">
                  <c:v>174</c:v>
                </c:pt>
                <c:pt idx="88">
                  <c:v>176</c:v>
                </c:pt>
                <c:pt idx="89">
                  <c:v>178</c:v>
                </c:pt>
                <c:pt idx="90">
                  <c:v>180</c:v>
                </c:pt>
                <c:pt idx="91">
                  <c:v>182</c:v>
                </c:pt>
                <c:pt idx="92">
                  <c:v>184</c:v>
                </c:pt>
                <c:pt idx="93">
                  <c:v>186</c:v>
                </c:pt>
                <c:pt idx="94">
                  <c:v>188</c:v>
                </c:pt>
                <c:pt idx="95">
                  <c:v>190</c:v>
                </c:pt>
                <c:pt idx="96">
                  <c:v>192</c:v>
                </c:pt>
              </c:numCache>
            </c:numRef>
          </c:xVal>
          <c:yVal>
            <c:numRef>
              <c:f>TMAH!$D$17:$D$113</c:f>
              <c:numCache>
                <c:formatCode>0.00</c:formatCode>
                <c:ptCount val="97"/>
                <c:pt idx="0">
                  <c:v>0</c:v>
                </c:pt>
                <c:pt idx="1">
                  <c:v>2.9643347050754463E-3</c:v>
                </c:pt>
                <c:pt idx="2">
                  <c:v>1.1758527663465938E-2</c:v>
                </c:pt>
                <c:pt idx="3">
                  <c:v>2.9151487070060461E-2</c:v>
                </c:pt>
                <c:pt idx="4">
                  <c:v>5.7817660906855139E-2</c:v>
                </c:pt>
                <c:pt idx="5">
                  <c:v>0.10033915209810058</c:v>
                </c:pt>
                <c:pt idx="6">
                  <c:v>0.15920779434731372</c:v>
                </c:pt>
                <c:pt idx="7">
                  <c:v>0.23682718931294289</c:v>
                </c:pt>
                <c:pt idx="8">
                  <c:v>0.3355147057692428</c:v>
                </c:pt>
                <c:pt idx="9">
                  <c:v>0.45750344138883581</c:v>
                </c:pt>
                <c:pt idx="10">
                  <c:v>0.60494414777350436</c:v>
                </c:pt>
                <c:pt idx="11">
                  <c:v>0.7799071193499777</c:v>
                </c:pt>
                <c:pt idx="12">
                  <c:v>0.98438404673783597</c:v>
                </c:pt>
                <c:pt idx="13">
                  <c:v>1.2202898351871614</c:v>
                </c:pt>
                <c:pt idx="14">
                  <c:v>1.489464388674212</c:v>
                </c:pt>
                <c:pt idx="15">
                  <c:v>1.7936743602341805</c:v>
                </c:pt>
                <c:pt idx="16">
                  <c:v>2.1346148691010192</c:v>
                </c:pt>
                <c:pt idx="17">
                  <c:v>2.513911185215377</c:v>
                </c:pt>
                <c:pt idx="18">
                  <c:v>2.9331203816528797</c:v>
                </c:pt>
                <c:pt idx="19">
                  <c:v>3.3937329555163087</c:v>
                </c:pt>
                <c:pt idx="20">
                  <c:v>3.8971744178266885</c:v>
                </c:pt>
                <c:pt idx="21">
                  <c:v>4.4448068529398679</c:v>
                </c:pt>
                <c:pt idx="22">
                  <c:v>5.0379304480068932</c:v>
                </c:pt>
                <c:pt idx="23">
                  <c:v>5.6777849929882906</c:v>
                </c:pt>
                <c:pt idx="24">
                  <c:v>6.3655513517243332</c:v>
                </c:pt>
                <c:pt idx="25">
                  <c:v>7.1023529045554454</c:v>
                </c:pt>
                <c:pt idx="26">
                  <c:v>7.8892569629790739</c:v>
                </c:pt>
                <c:pt idx="27">
                  <c:v>8.7272761568216737</c:v>
                </c:pt>
                <c:pt idx="28">
                  <c:v>9.617369794396879</c:v>
                </c:pt>
                <c:pt idx="29">
                  <c:v>10.560445196113465</c:v>
                </c:pt>
                <c:pt idx="30">
                  <c:v>11.557359001989351</c:v>
                </c:pt>
                <c:pt idx="31">
                  <c:v>12.608918453520655</c:v>
                </c:pt>
                <c:pt idx="32">
                  <c:v>13.715882650347694</c:v>
                </c:pt>
                <c:pt idx="33">
                  <c:v>14.878963782152772</c:v>
                </c:pt>
                <c:pt idx="34">
                  <c:v>16.098828336217693</c:v>
                </c:pt>
                <c:pt idx="35">
                  <c:v>17.376098281062141</c:v>
                </c:pt>
                <c:pt idx="36">
                  <c:v>18.711352226577304</c:v>
                </c:pt>
                <c:pt idx="37">
                  <c:v>20.105126561062576</c:v>
                </c:pt>
                <c:pt idx="38">
                  <c:v>21.557916565566593</c:v>
                </c:pt>
                <c:pt idx="39">
                  <c:v>23.0701775059275</c:v>
                </c:pt>
                <c:pt idx="40">
                  <c:v>24.64232570290099</c:v>
                </c:pt>
                <c:pt idx="41">
                  <c:v>26.274739580758464</c:v>
                </c:pt>
                <c:pt idx="42">
                  <c:v>27.967760694731513</c:v>
                </c:pt>
                <c:pt idx="43">
                  <c:v>29.721694737672905</c:v>
                </c:pt>
                <c:pt idx="44">
                  <c:v>31.536812526298299</c:v>
                </c:pt>
                <c:pt idx="45">
                  <c:v>33.41335096736708</c:v>
                </c:pt>
                <c:pt idx="46">
                  <c:v>35.351514004154907</c:v>
                </c:pt>
                <c:pt idx="47">
                  <c:v>37.351473543564957</c:v>
                </c:pt>
                <c:pt idx="48">
                  <c:v>39.413370364219148</c:v>
                </c:pt>
                <c:pt idx="49">
                  <c:v>41.537315005865246</c:v>
                </c:pt>
                <c:pt idx="50">
                  <c:v>43.723388640430244</c:v>
                </c:pt>
                <c:pt idx="51">
                  <c:v>45.971643925045086</c:v>
                </c:pt>
                <c:pt idx="52">
                  <c:v>48.282105837360604</c:v>
                </c:pt>
                <c:pt idx="53">
                  <c:v>50.654772493469231</c:v>
                </c:pt>
                <c:pt idx="54">
                  <c:v>53.089615948742129</c:v>
                </c:pt>
                <c:pt idx="55">
                  <c:v>55.586582981886188</c:v>
                </c:pt>
                <c:pt idx="56">
                  <c:v>58.145595862520494</c:v>
                </c:pt>
                <c:pt idx="57">
                  <c:v>60.766553102566981</c:v>
                </c:pt>
                <c:pt idx="58">
                  <c:v>63.449330191745169</c:v>
                </c:pt>
                <c:pt idx="59">
                  <c:v>66.193780317456188</c:v>
                </c:pt>
                <c:pt idx="60">
                  <c:v>68.999735069336623</c:v>
                </c:pt>
                <c:pt idx="61">
                  <c:v>71.867005128758151</c:v>
                </c:pt>
                <c:pt idx="62">
                  <c:v>74.795380943544401</c:v>
                </c:pt>
                <c:pt idx="63">
                  <c:v>77.784633388172082</c:v>
                </c:pt>
                <c:pt idx="64">
                  <c:v>80.83451440971902</c:v>
                </c:pt>
                <c:pt idx="65">
                  <c:v>83.944757659817412</c:v>
                </c:pt>
                <c:pt idx="66">
                  <c:v>87.115079112866425</c:v>
                </c:pt>
                <c:pt idx="67">
                  <c:v>90.345177670754069</c:v>
                </c:pt>
                <c:pt idx="68">
                  <c:v>93.634735754334173</c:v>
                </c:pt>
                <c:pt idx="69">
                  <c:v>96.98341988190019</c:v>
                </c:pt>
                <c:pt idx="70">
                  <c:v>100.3908812348937</c:v>
                </c:pt>
                <c:pt idx="71">
                  <c:v>103.85675621108138</c:v>
                </c:pt>
                <c:pt idx="72">
                  <c:v>107.38066696543058</c:v>
                </c:pt>
                <c:pt idx="73">
                  <c:v>110.96222193890956</c:v>
                </c:pt>
                <c:pt idx="74">
                  <c:v>114.60101637543502</c:v>
                </c:pt>
                <c:pt idx="75">
                  <c:v>118.29663282718549</c:v>
                </c:pt>
                <c:pt idx="76">
                  <c:v>122.048641648496</c:v>
                </c:pt>
                <c:pt idx="77">
                  <c:v>125.85660147854536</c:v>
                </c:pt>
                <c:pt idx="78">
                  <c:v>129.72005971304421</c:v>
                </c:pt>
                <c:pt idx="79">
                  <c:v>133.63855296512853</c:v>
                </c:pt>
                <c:pt idx="80">
                  <c:v>137.61160751565959</c:v>
                </c:pt>
                <c:pt idx="81">
                  <c:v>141.63873975312842</c:v>
                </c:pt>
                <c:pt idx="82">
                  <c:v>145.71945660335919</c:v>
                </c:pt>
                <c:pt idx="83">
                  <c:v>149.85325594920272</c:v>
                </c:pt>
                <c:pt idx="84">
                  <c:v>154.03962704040836</c:v>
                </c:pt>
                <c:pt idx="85">
                  <c:v>158.27805089385916</c:v>
                </c:pt>
                <c:pt idx="86">
                  <c:v>162.56800068435192</c:v>
                </c:pt>
                <c:pt idx="87">
                  <c:v>166.90894212610118</c:v>
                </c:pt>
                <c:pt idx="88">
                  <c:v>171.3003338451428</c:v>
                </c:pt>
                <c:pt idx="89">
                  <c:v>175.7416277428099</c:v>
                </c:pt>
                <c:pt idx="90">
                  <c:v>180.23226935045108</c:v>
                </c:pt>
                <c:pt idx="91">
                  <c:v>184.77169817555799</c:v>
                </c:pt>
                <c:pt idx="92">
                  <c:v>189.3593480394664</c:v>
                </c:pt>
                <c:pt idx="93">
                  <c:v>193.99464740679221</c:v>
                </c:pt>
                <c:pt idx="94">
                  <c:v>198.67701970676112</c:v>
                </c:pt>
                <c:pt idx="95">
                  <c:v>203.40588364658785</c:v>
                </c:pt>
                <c:pt idx="96">
                  <c:v>208.18065351705854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DE93-4BC9-9C53-687405AF2DEF}"/>
            </c:ext>
          </c:extLst>
        </c:ser>
        <c:ser>
          <c:idx val="5"/>
          <c:order val="5"/>
          <c:tx>
            <c:v>R103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TMAH!$J$16:$J$19</c:f>
              <c:numCache>
                <c:formatCode>General</c:formatCode>
                <c:ptCount val="4"/>
                <c:pt idx="0">
                  <c:v>0</c:v>
                </c:pt>
                <c:pt idx="1">
                  <c:v>48</c:v>
                </c:pt>
                <c:pt idx="2">
                  <c:v>168</c:v>
                </c:pt>
                <c:pt idx="3">
                  <c:v>192</c:v>
                </c:pt>
              </c:numCache>
            </c:numRef>
          </c:xVal>
          <c:yVal>
            <c:numRef>
              <c:f>TMAH!$P$11:$P$14</c:f>
              <c:numCache>
                <c:formatCode>General</c:formatCode>
                <c:ptCount val="4"/>
                <c:pt idx="0">
                  <c:v>0</c:v>
                </c:pt>
                <c:pt idx="1">
                  <c:v>2.84</c:v>
                </c:pt>
                <c:pt idx="2">
                  <c:v>0.05</c:v>
                </c:pt>
                <c:pt idx="3">
                  <c:v>2.04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DE93-4BC9-9C53-687405AF2D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9324232"/>
        <c:axId val="310574720"/>
      </c:scatterChart>
      <c:valAx>
        <c:axId val="309324232"/>
        <c:scaling>
          <c:orientation val="minMax"/>
          <c:max val="192"/>
          <c:min val="0"/>
        </c:scaling>
        <c:delete val="0"/>
        <c:axPos val="b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574720"/>
        <c:crosses val="autoZero"/>
        <c:crossBetween val="midCat"/>
        <c:majorUnit val="48"/>
      </c:valAx>
      <c:valAx>
        <c:axId val="310574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TMAH concentration [mg/L]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324232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03610167568098"/>
          <c:y val="0.11993495181511005"/>
          <c:w val="0.78438961795413908"/>
          <c:h val="0.71536130640326723"/>
        </c:manualLayout>
      </c:layout>
      <c:scatterChart>
        <c:scatterStyle val="lineMarker"/>
        <c:varyColors val="0"/>
        <c:ser>
          <c:idx val="0"/>
          <c:order val="0"/>
          <c:tx>
            <c:v>Monod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'[parametri cinetici.xlsx]parametri cinetici 5_10 Lh'!$J$22:$J$48</c:f>
              <c:numCache>
                <c:formatCode>General</c:formatCode>
                <c:ptCount val="27"/>
                <c:pt idx="0">
                  <c:v>470</c:v>
                </c:pt>
                <c:pt idx="1">
                  <c:v>507</c:v>
                </c:pt>
                <c:pt idx="2">
                  <c:v>633</c:v>
                </c:pt>
                <c:pt idx="5">
                  <c:v>906</c:v>
                </c:pt>
                <c:pt idx="6">
                  <c:v>641</c:v>
                </c:pt>
                <c:pt idx="7">
                  <c:v>1209</c:v>
                </c:pt>
                <c:pt idx="8">
                  <c:v>1936</c:v>
                </c:pt>
                <c:pt idx="9">
                  <c:v>37.1</c:v>
                </c:pt>
                <c:pt idx="10">
                  <c:v>18.600000000000001</c:v>
                </c:pt>
                <c:pt idx="11">
                  <c:v>58.1</c:v>
                </c:pt>
                <c:pt idx="13">
                  <c:v>0</c:v>
                </c:pt>
                <c:pt idx="14">
                  <c:v>165</c:v>
                </c:pt>
                <c:pt idx="15">
                  <c:v>269</c:v>
                </c:pt>
                <c:pt idx="16">
                  <c:v>514</c:v>
                </c:pt>
                <c:pt idx="17">
                  <c:v>1051</c:v>
                </c:pt>
                <c:pt idx="18">
                  <c:v>2.84</c:v>
                </c:pt>
                <c:pt idx="19">
                  <c:v>0</c:v>
                </c:pt>
                <c:pt idx="20">
                  <c:v>2.04</c:v>
                </c:pt>
                <c:pt idx="23">
                  <c:v>16.2</c:v>
                </c:pt>
                <c:pt idx="24">
                  <c:v>0</c:v>
                </c:pt>
                <c:pt idx="25">
                  <c:v>81.7</c:v>
                </c:pt>
                <c:pt idx="26">
                  <c:v>406</c:v>
                </c:pt>
              </c:numCache>
            </c:numRef>
          </c:xVal>
          <c:yVal>
            <c:numRef>
              <c:f>'[parametri cinetici.xlsx]parametri cinetici 5_10 Lh'!$I$22:$I$48</c:f>
              <c:numCache>
                <c:formatCode>General</c:formatCode>
                <c:ptCount val="27"/>
                <c:pt idx="0">
                  <c:v>5.5555555555555558E-3</c:v>
                </c:pt>
                <c:pt idx="1">
                  <c:v>5.5555555555555558E-3</c:v>
                </c:pt>
                <c:pt idx="2">
                  <c:v>5.5555555555555558E-3</c:v>
                </c:pt>
                <c:pt idx="5">
                  <c:v>1.1111111111111112E-2</c:v>
                </c:pt>
                <c:pt idx="6">
                  <c:v>1.1111111111111112E-2</c:v>
                </c:pt>
                <c:pt idx="7">
                  <c:v>1.1111111111111112E-2</c:v>
                </c:pt>
                <c:pt idx="8">
                  <c:v>1.1111111111111112E-2</c:v>
                </c:pt>
                <c:pt idx="9">
                  <c:v>1.8649391440910875E-3</c:v>
                </c:pt>
                <c:pt idx="10">
                  <c:v>2.8806584362139919E-3</c:v>
                </c:pt>
                <c:pt idx="11">
                  <c:v>3.2651072124756336E-3</c:v>
                </c:pt>
                <c:pt idx="13">
                  <c:v>4.9382716049382724E-3</c:v>
                </c:pt>
                <c:pt idx="14">
                  <c:v>6.1728395061728392E-3</c:v>
                </c:pt>
                <c:pt idx="15">
                  <c:v>8.2742316784869974E-3</c:v>
                </c:pt>
                <c:pt idx="16">
                  <c:v>6.9958847736625524E-3</c:v>
                </c:pt>
                <c:pt idx="17">
                  <c:v>0.01</c:v>
                </c:pt>
                <c:pt idx="23">
                  <c:v>3.2986111111111111E-3</c:v>
                </c:pt>
                <c:pt idx="24">
                  <c:v>3.0769230769230769E-3</c:v>
                </c:pt>
                <c:pt idx="25">
                  <c:v>5.1111111111111114E-3</c:v>
                </c:pt>
                <c:pt idx="26">
                  <c:v>8.024691358024692E-3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31D-4D4F-9472-9FEBB7C18E3D}"/>
            </c:ext>
          </c:extLst>
        </c:ser>
        <c:ser>
          <c:idx val="1"/>
          <c:order val="1"/>
          <c:tx>
            <c:v>serie</c:v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xVal>
            <c:numRef>
              <c:f>'[parametri cinetici.xlsx]parametri cinetici 5_10 Lh'!$O$37:$O$81</c:f>
              <c:numCache>
                <c:formatCode>General</c:formatCode>
                <c:ptCount val="45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</c:numCache>
            </c:numRef>
          </c:xVal>
          <c:yVal>
            <c:numRef>
              <c:f>'[parametri cinetici.xlsx]parametri cinetici 5_10 Lh'!$P$37:$P$81</c:f>
              <c:numCache>
                <c:formatCode>General</c:formatCode>
                <c:ptCount val="45"/>
                <c:pt idx="0">
                  <c:v>0</c:v>
                </c:pt>
                <c:pt idx="1">
                  <c:v>2.0833333333333333E-3</c:v>
                </c:pt>
                <c:pt idx="2">
                  <c:v>3.5714285714285713E-3</c:v>
                </c:pt>
                <c:pt idx="3">
                  <c:v>4.6874999999999998E-3</c:v>
                </c:pt>
                <c:pt idx="4">
                  <c:v>5.5555555555555558E-3</c:v>
                </c:pt>
                <c:pt idx="5">
                  <c:v>6.2500000000000003E-3</c:v>
                </c:pt>
                <c:pt idx="6">
                  <c:v>6.8181818181818179E-3</c:v>
                </c:pt>
                <c:pt idx="7">
                  <c:v>7.2916666666666668E-3</c:v>
                </c:pt>
                <c:pt idx="8">
                  <c:v>7.6923076923076927E-3</c:v>
                </c:pt>
                <c:pt idx="9">
                  <c:v>8.0357142857142849E-3</c:v>
                </c:pt>
                <c:pt idx="10">
                  <c:v>8.3333333333333332E-3</c:v>
                </c:pt>
                <c:pt idx="11">
                  <c:v>8.5937500000000007E-3</c:v>
                </c:pt>
                <c:pt idx="12">
                  <c:v>8.8235294117647058E-3</c:v>
                </c:pt>
                <c:pt idx="13">
                  <c:v>9.0277777777777769E-3</c:v>
                </c:pt>
                <c:pt idx="14">
                  <c:v>9.2105263157894728E-3</c:v>
                </c:pt>
                <c:pt idx="15">
                  <c:v>9.3749999999999997E-3</c:v>
                </c:pt>
                <c:pt idx="16">
                  <c:v>9.5238095238095247E-3</c:v>
                </c:pt>
                <c:pt idx="17">
                  <c:v>9.6590909090909088E-3</c:v>
                </c:pt>
                <c:pt idx="18">
                  <c:v>9.7826086956521747E-3</c:v>
                </c:pt>
                <c:pt idx="19">
                  <c:v>9.8958333333333329E-3</c:v>
                </c:pt>
                <c:pt idx="20">
                  <c:v>0.01</c:v>
                </c:pt>
                <c:pt idx="21">
                  <c:v>1.0096153846153847E-2</c:v>
                </c:pt>
                <c:pt idx="22">
                  <c:v>1.0185185185185186E-2</c:v>
                </c:pt>
                <c:pt idx="23">
                  <c:v>1.0267857142857143E-2</c:v>
                </c:pt>
                <c:pt idx="24">
                  <c:v>1.0344827586206896E-2</c:v>
                </c:pt>
                <c:pt idx="25">
                  <c:v>1.0416666666666666E-2</c:v>
                </c:pt>
                <c:pt idx="26">
                  <c:v>1.0483870967741936E-2</c:v>
                </c:pt>
                <c:pt idx="27">
                  <c:v>1.0546875000000001E-2</c:v>
                </c:pt>
                <c:pt idx="28">
                  <c:v>1.0606060606060607E-2</c:v>
                </c:pt>
                <c:pt idx="29">
                  <c:v>1.0661764705882353E-2</c:v>
                </c:pt>
                <c:pt idx="30">
                  <c:v>1.0714285714285714E-2</c:v>
                </c:pt>
                <c:pt idx="31">
                  <c:v>1.0763888888888889E-2</c:v>
                </c:pt>
                <c:pt idx="32">
                  <c:v>1.0810810810810811E-2</c:v>
                </c:pt>
                <c:pt idx="33">
                  <c:v>1.0855263157894738E-2</c:v>
                </c:pt>
                <c:pt idx="34">
                  <c:v>1.0897435897435897E-2</c:v>
                </c:pt>
                <c:pt idx="35">
                  <c:v>1.0937499999999999E-2</c:v>
                </c:pt>
                <c:pt idx="36">
                  <c:v>1.097560975609756E-2</c:v>
                </c:pt>
                <c:pt idx="37">
                  <c:v>1.1011904761904763E-2</c:v>
                </c:pt>
                <c:pt idx="38">
                  <c:v>1.1046511627906977E-2</c:v>
                </c:pt>
                <c:pt idx="39">
                  <c:v>1.1079545454545455E-2</c:v>
                </c:pt>
                <c:pt idx="40">
                  <c:v>1.1111111111111112E-2</c:v>
                </c:pt>
                <c:pt idx="41">
                  <c:v>1.1141304347826087E-2</c:v>
                </c:pt>
                <c:pt idx="42">
                  <c:v>1.1170212765957447E-2</c:v>
                </c:pt>
                <c:pt idx="43">
                  <c:v>1.1197916666666667E-2</c:v>
                </c:pt>
                <c:pt idx="44">
                  <c:v>1.1224489795918367E-2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D05-4325-8931-EE6DB4565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0242480"/>
        <c:axId val="310227464"/>
      </c:scatterChart>
      <c:valAx>
        <c:axId val="310242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227464"/>
        <c:crosses val="autoZero"/>
        <c:crossBetween val="midCat"/>
      </c:valAx>
      <c:valAx>
        <c:axId val="310227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2424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solidFill>
        <a:srgbClr val="00206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0.00109</cdr:x>
      <cdr:y>0</cdr:y>
    </cdr:from>
    <cdr:to>
      <cdr:x>0.169</cdr:x>
      <cdr:y>0.28784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5952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400" b="1">
              <a:latin typeface="Symbol" panose="05050102010706020507" pitchFamily="18" charset="2"/>
            </a:rPr>
            <a:t>m</a:t>
          </a:r>
          <a:r>
            <a:rPr lang="it-IT" sz="1400" b="1"/>
            <a:t> (h-1</a:t>
          </a:r>
          <a:r>
            <a:rPr lang="it-IT" sz="1100"/>
            <a:t>)</a:t>
          </a:r>
        </a:p>
      </cdr:txBody>
    </cdr:sp>
  </cdr:relSizeAnchor>
  <cdr:relSizeAnchor xmlns:cdr="http://schemas.openxmlformats.org/drawingml/2006/chartDrawing">
    <cdr:from>
      <cdr:x>0.76485</cdr:x>
      <cdr:y>0.91671</cdr:y>
    </cdr:from>
    <cdr:to>
      <cdr:x>0.94364</cdr:x>
      <cdr:y>1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4165201" y="2912138"/>
          <a:ext cx="973667" cy="2645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200" b="1"/>
            <a:t>TMAH (mg/L)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4F55A-2539-4275-AD6D-AD228F2FF9C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BA62A-0936-4DE0-994D-DDD159EA3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78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2441361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763129" y="2564838"/>
            <a:ext cx="9268178" cy="12197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120" b="1" i="0">
                <a:solidFill>
                  <a:srgbClr val="223D9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PRESENTATION TITLE</a:t>
            </a:r>
          </a:p>
        </p:txBody>
      </p:sp>
      <p:sp>
        <p:nvSpPr>
          <p:cNvPr id="8" name="Segnaposto testo 9"/>
          <p:cNvSpPr>
            <a:spLocks noGrp="1"/>
          </p:cNvSpPr>
          <p:nvPr>
            <p:ph type="body" sz="quarter" idx="11" hasCustomPrompt="1"/>
          </p:nvPr>
        </p:nvSpPr>
        <p:spPr>
          <a:xfrm>
            <a:off x="763131" y="3813280"/>
            <a:ext cx="5450276" cy="7898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413" b="0" i="0">
                <a:solidFill>
                  <a:srgbClr val="223D9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10123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 userDrawn="1"/>
        </p:nvSpPr>
        <p:spPr>
          <a:xfrm>
            <a:off x="1126234" y="2096637"/>
            <a:ext cx="7713631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20" b="1" i="0" noProof="0" dirty="0">
                <a:solidFill>
                  <a:schemeClr val="accent1"/>
                </a:solidFill>
                <a:latin typeface="Arial"/>
                <a:cs typeface="Arial"/>
              </a:rPr>
              <a:t>THANK</a:t>
            </a:r>
            <a:r>
              <a:rPr lang="en-US" sz="5120" b="1" i="0" baseline="0" noProof="0" dirty="0">
                <a:solidFill>
                  <a:schemeClr val="accent1"/>
                </a:solidFill>
                <a:latin typeface="Arial"/>
                <a:cs typeface="Arial"/>
              </a:rPr>
              <a:t> YOU</a:t>
            </a:r>
            <a:endParaRPr lang="en-US" sz="5120" b="1" i="0" noProof="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5746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763129" y="2564838"/>
            <a:ext cx="9268178" cy="12197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120" b="1" i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SECTION TITLE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1" hasCustomPrompt="1"/>
          </p:nvPr>
        </p:nvSpPr>
        <p:spPr>
          <a:xfrm>
            <a:off x="763131" y="3813280"/>
            <a:ext cx="5450276" cy="7898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413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5" name="CasellaDiTesto 9"/>
          <p:cNvSpPr txBox="1"/>
          <p:nvPr userDrawn="1"/>
        </p:nvSpPr>
        <p:spPr>
          <a:xfrm>
            <a:off x="-17184" y="9471758"/>
            <a:ext cx="10020018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50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38" b="0" i="0" kern="1200" noProof="0" dirty="0">
                <a:solidFill>
                  <a:schemeClr val="bg2"/>
                </a:solidFill>
                <a:latin typeface="Arial"/>
                <a:ea typeface="+mn-ea"/>
                <a:cs typeface="Arial"/>
              </a:rPr>
              <a:t>Confidential - LFoundry </a:t>
            </a:r>
            <a:r>
              <a:rPr lang="en-US" sz="1138" b="0" i="0" kern="1200" noProof="0" dirty="0" err="1">
                <a:solidFill>
                  <a:schemeClr val="bg2"/>
                </a:solidFill>
                <a:latin typeface="Arial"/>
                <a:ea typeface="+mn-ea"/>
                <a:cs typeface="Arial"/>
              </a:rPr>
              <a:t>S.r.l</a:t>
            </a:r>
            <a:r>
              <a:rPr lang="en-US" sz="1138" b="0" i="0" kern="1200" noProof="0" dirty="0">
                <a:solidFill>
                  <a:schemeClr val="bg2"/>
                </a:solidFill>
                <a:latin typeface="Arial"/>
                <a:ea typeface="+mn-ea"/>
                <a:cs typeface="Arial"/>
              </a:rPr>
              <a:t>. All rights reserved.</a:t>
            </a:r>
          </a:p>
        </p:txBody>
      </p:sp>
      <p:sp>
        <p:nvSpPr>
          <p:cNvPr id="6" name="Rettangolo 5"/>
          <p:cNvSpPr/>
          <p:nvPr userDrawn="1"/>
        </p:nvSpPr>
        <p:spPr>
          <a:xfrm>
            <a:off x="12433277" y="9327236"/>
            <a:ext cx="550151" cy="3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6CB4B4D-7CA3-9044-876B-883B54F8677D}" type="slidenum">
              <a:rPr lang="en-US" sz="1422" noProof="0" smtClean="0">
                <a:solidFill>
                  <a:schemeClr val="bg1"/>
                </a:solidFill>
                <a:latin typeface="Arial"/>
                <a:cs typeface="Arial"/>
              </a:rPr>
              <a:pPr/>
              <a:t>‹#›</a:t>
            </a:fld>
            <a:endParaRPr lang="en-US" sz="1422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445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763129" y="2564838"/>
            <a:ext cx="9268178" cy="12197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120" b="1" i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SECTION TITLE</a:t>
            </a:r>
          </a:p>
        </p:txBody>
      </p:sp>
      <p:sp>
        <p:nvSpPr>
          <p:cNvPr id="8" name="Segnaposto testo 9"/>
          <p:cNvSpPr>
            <a:spLocks noGrp="1"/>
          </p:cNvSpPr>
          <p:nvPr>
            <p:ph type="body" sz="quarter" idx="11" hasCustomPrompt="1"/>
          </p:nvPr>
        </p:nvSpPr>
        <p:spPr>
          <a:xfrm>
            <a:off x="763131" y="3813280"/>
            <a:ext cx="5450276" cy="7898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413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5" name="CasellaDiTesto 9"/>
          <p:cNvSpPr txBox="1"/>
          <p:nvPr userDrawn="1"/>
        </p:nvSpPr>
        <p:spPr>
          <a:xfrm>
            <a:off x="-17184" y="9471758"/>
            <a:ext cx="10020018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50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38" b="0" i="0" kern="1200" noProof="0" dirty="0">
                <a:solidFill>
                  <a:schemeClr val="bg2"/>
                </a:solidFill>
                <a:latin typeface="Arial"/>
                <a:ea typeface="+mn-ea"/>
                <a:cs typeface="Arial"/>
              </a:rPr>
              <a:t>Confidential - LFoundry </a:t>
            </a:r>
            <a:r>
              <a:rPr lang="en-US" sz="1138" b="0" i="0" kern="1200" noProof="0" dirty="0" err="1">
                <a:solidFill>
                  <a:schemeClr val="bg2"/>
                </a:solidFill>
                <a:latin typeface="Arial"/>
                <a:ea typeface="+mn-ea"/>
                <a:cs typeface="Arial"/>
              </a:rPr>
              <a:t>S.r.l</a:t>
            </a:r>
            <a:r>
              <a:rPr lang="en-US" sz="1138" b="0" i="0" kern="1200" noProof="0" dirty="0">
                <a:solidFill>
                  <a:schemeClr val="bg2"/>
                </a:solidFill>
                <a:latin typeface="Arial"/>
                <a:ea typeface="+mn-ea"/>
                <a:cs typeface="Arial"/>
              </a:rPr>
              <a:t>. All rights reserved.</a:t>
            </a:r>
          </a:p>
        </p:txBody>
      </p:sp>
      <p:sp>
        <p:nvSpPr>
          <p:cNvPr id="6" name="Rettangolo 5"/>
          <p:cNvSpPr/>
          <p:nvPr userDrawn="1"/>
        </p:nvSpPr>
        <p:spPr>
          <a:xfrm>
            <a:off x="12433277" y="9327236"/>
            <a:ext cx="550151" cy="3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6CB4B4D-7CA3-9044-876B-883B54F8677D}" type="slidenum">
              <a:rPr lang="en-US" sz="1422" noProof="0" smtClean="0">
                <a:solidFill>
                  <a:schemeClr val="bg1"/>
                </a:solidFill>
                <a:latin typeface="Arial"/>
                <a:cs typeface="Arial"/>
              </a:rPr>
              <a:pPr/>
              <a:t>‹#›</a:t>
            </a:fld>
            <a:endParaRPr lang="en-US" sz="1422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13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763129" y="2564838"/>
            <a:ext cx="9268178" cy="12197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12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SECTION TITLE</a:t>
            </a:r>
          </a:p>
        </p:txBody>
      </p:sp>
      <p:sp>
        <p:nvSpPr>
          <p:cNvPr id="7" name="Segnaposto testo 9"/>
          <p:cNvSpPr>
            <a:spLocks noGrp="1"/>
          </p:cNvSpPr>
          <p:nvPr>
            <p:ph type="body" sz="quarter" idx="11" hasCustomPrompt="1"/>
          </p:nvPr>
        </p:nvSpPr>
        <p:spPr>
          <a:xfrm>
            <a:off x="763131" y="3813280"/>
            <a:ext cx="5450276" cy="7898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413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4" name="CasellaDiTesto 9"/>
          <p:cNvSpPr txBox="1"/>
          <p:nvPr userDrawn="1"/>
        </p:nvSpPr>
        <p:spPr>
          <a:xfrm>
            <a:off x="-17184" y="9471758"/>
            <a:ext cx="10020018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50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38" b="0" i="0" kern="1200" noProof="0" dirty="0">
                <a:solidFill>
                  <a:schemeClr val="bg2"/>
                </a:solidFill>
                <a:latin typeface="Arial"/>
                <a:ea typeface="+mn-ea"/>
                <a:cs typeface="Arial"/>
              </a:rPr>
              <a:t>Confidential - LFoundry </a:t>
            </a:r>
            <a:r>
              <a:rPr lang="en-US" sz="1138" b="0" i="0" kern="1200" noProof="0" dirty="0" err="1">
                <a:solidFill>
                  <a:schemeClr val="bg2"/>
                </a:solidFill>
                <a:latin typeface="Arial"/>
                <a:ea typeface="+mn-ea"/>
                <a:cs typeface="Arial"/>
              </a:rPr>
              <a:t>S.r.l</a:t>
            </a:r>
            <a:r>
              <a:rPr lang="en-US" sz="1138" b="0" i="0" kern="1200" noProof="0" dirty="0">
                <a:solidFill>
                  <a:schemeClr val="bg2"/>
                </a:solidFill>
                <a:latin typeface="Arial"/>
                <a:ea typeface="+mn-ea"/>
                <a:cs typeface="Arial"/>
              </a:rPr>
              <a:t>. All rights reserved.</a:t>
            </a:r>
          </a:p>
        </p:txBody>
      </p:sp>
      <p:sp>
        <p:nvSpPr>
          <p:cNvPr id="5" name="Rettangolo 4"/>
          <p:cNvSpPr/>
          <p:nvPr userDrawn="1"/>
        </p:nvSpPr>
        <p:spPr>
          <a:xfrm>
            <a:off x="12433277" y="9327236"/>
            <a:ext cx="550151" cy="3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6CB4B4D-7CA3-9044-876B-883B54F8677D}" type="slidenum">
              <a:rPr lang="en-US" sz="1422" noProof="0" smtClean="0">
                <a:solidFill>
                  <a:schemeClr val="bg1"/>
                </a:solidFill>
                <a:latin typeface="Arial"/>
                <a:cs typeface="Arial"/>
              </a:rPr>
              <a:pPr/>
              <a:t>‹#›</a:t>
            </a:fld>
            <a:endParaRPr lang="en-US" sz="1422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905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763129" y="2564838"/>
            <a:ext cx="9268178" cy="718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44" b="1" i="0">
                <a:solidFill>
                  <a:srgbClr val="FF81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PAGE TITLE</a:t>
            </a:r>
          </a:p>
        </p:txBody>
      </p:sp>
      <p:sp>
        <p:nvSpPr>
          <p:cNvPr id="9" name="Segnaposto testo 9"/>
          <p:cNvSpPr>
            <a:spLocks noGrp="1"/>
          </p:cNvSpPr>
          <p:nvPr>
            <p:ph type="body" sz="quarter" idx="11" hasCustomPrompt="1"/>
          </p:nvPr>
        </p:nvSpPr>
        <p:spPr>
          <a:xfrm>
            <a:off x="763131" y="3282862"/>
            <a:ext cx="5450276" cy="5304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76" b="0" i="0">
                <a:solidFill>
                  <a:srgbClr val="223D9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Page subtitle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2" hasCustomPrompt="1"/>
          </p:nvPr>
        </p:nvSpPr>
        <p:spPr>
          <a:xfrm>
            <a:off x="763129" y="4271719"/>
            <a:ext cx="10020018" cy="11184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07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Slide text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763129" y="5676907"/>
            <a:ext cx="10020018" cy="10034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07" b="0" i="1">
                <a:latin typeface="Arial"/>
                <a:cs typeface="Arial"/>
              </a:defRPr>
            </a:lvl1pPr>
            <a:lvl2pPr marL="650230" indent="0">
              <a:buNone/>
              <a:defRPr sz="1991"/>
            </a:lvl2pPr>
            <a:lvl3pPr marL="1300460" indent="0">
              <a:buNone/>
              <a:defRPr sz="1991"/>
            </a:lvl3pPr>
            <a:lvl4pPr marL="1950690" indent="0">
              <a:buNone/>
              <a:defRPr sz="1991"/>
            </a:lvl4pPr>
            <a:lvl5pPr marL="2600919" indent="0">
              <a:buNone/>
              <a:defRPr sz="1991"/>
            </a:lvl5pPr>
          </a:lstStyle>
          <a:p>
            <a:pPr lvl="0"/>
            <a:r>
              <a:rPr lang="en-US" noProof="0" dirty="0"/>
              <a:t>Slide text italic</a:t>
            </a:r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6" hasCustomPrompt="1"/>
          </p:nvPr>
        </p:nvSpPr>
        <p:spPr>
          <a:xfrm>
            <a:off x="763129" y="6982045"/>
            <a:ext cx="10020018" cy="12462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07" b="1" i="0">
                <a:solidFill>
                  <a:srgbClr val="223D9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Slide text blue</a:t>
            </a:r>
          </a:p>
        </p:txBody>
      </p:sp>
      <p:sp>
        <p:nvSpPr>
          <p:cNvPr id="12" name="Rettangolo 11"/>
          <p:cNvSpPr/>
          <p:nvPr userDrawn="1"/>
        </p:nvSpPr>
        <p:spPr>
          <a:xfrm>
            <a:off x="12433277" y="9327236"/>
            <a:ext cx="550151" cy="3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6CB4B4D-7CA3-9044-876B-883B54F8677D}" type="slidenum">
              <a:rPr lang="en-US" sz="1422" noProof="0" smtClean="0">
                <a:solidFill>
                  <a:schemeClr val="accent1"/>
                </a:solidFill>
                <a:latin typeface="Arial"/>
                <a:cs typeface="Arial"/>
              </a:rPr>
              <a:pPr/>
              <a:t>‹#›</a:t>
            </a:fld>
            <a:endParaRPr lang="en-US" sz="1422" noProof="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3" hasCustomPrompt="1"/>
          </p:nvPr>
        </p:nvSpPr>
        <p:spPr>
          <a:xfrm>
            <a:off x="4730" y="9170721"/>
            <a:ext cx="1268629" cy="6020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93">
                <a:solidFill>
                  <a:srgbClr val="223D97"/>
                </a:solidFill>
              </a:defRPr>
            </a:lvl1pPr>
          </a:lstStyle>
          <a:p>
            <a:pPr lvl="0"/>
            <a:r>
              <a:rPr lang="en-US" noProof="0" dirty="0"/>
              <a:t>Chapter</a:t>
            </a:r>
          </a:p>
        </p:txBody>
      </p:sp>
      <p:sp>
        <p:nvSpPr>
          <p:cNvPr id="16" name="Segnaposto testo 14"/>
          <p:cNvSpPr>
            <a:spLocks noGrp="1"/>
          </p:cNvSpPr>
          <p:nvPr>
            <p:ph type="body" sz="quarter" idx="14" hasCustomPrompt="1"/>
          </p:nvPr>
        </p:nvSpPr>
        <p:spPr>
          <a:xfrm>
            <a:off x="1273359" y="9170721"/>
            <a:ext cx="752784" cy="6020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22">
                <a:solidFill>
                  <a:srgbClr val="223D97"/>
                </a:solidFill>
                <a:latin typeface="Arial"/>
                <a:cs typeface="Arial"/>
              </a:defRPr>
            </a:lvl1pPr>
          </a:lstStyle>
          <a:p>
            <a:pPr lvl="0"/>
            <a:fld id="{1C6AA57B-A0DE-A040-8718-9B283521740C}" type="slidenum">
              <a:rPr lang="en-US" noProof="0" smtClean="0"/>
              <a:pPr lvl="0"/>
              <a:t>‹n.›</a:t>
            </a:fld>
            <a:endParaRPr lang="en-US" noProof="0" dirty="0"/>
          </a:p>
        </p:txBody>
      </p:sp>
      <p:sp>
        <p:nvSpPr>
          <p:cNvPr id="10" name="CasellaDiTesto 9"/>
          <p:cNvSpPr txBox="1"/>
          <p:nvPr userDrawn="1"/>
        </p:nvSpPr>
        <p:spPr>
          <a:xfrm>
            <a:off x="-17184" y="9471758"/>
            <a:ext cx="10020018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50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38" b="0" i="0" kern="1200" noProof="0" dirty="0">
                <a:solidFill>
                  <a:srgbClr val="223D97"/>
                </a:solidFill>
                <a:latin typeface="Arial"/>
                <a:ea typeface="+mn-ea"/>
                <a:cs typeface="Arial"/>
              </a:rPr>
              <a:t>Confidential - LFoundry </a:t>
            </a:r>
            <a:r>
              <a:rPr lang="en-US" sz="1138" b="0" i="0" kern="1200" noProof="0" dirty="0" err="1">
                <a:solidFill>
                  <a:srgbClr val="223D97"/>
                </a:solidFill>
                <a:latin typeface="Arial"/>
                <a:ea typeface="+mn-ea"/>
                <a:cs typeface="Arial"/>
              </a:rPr>
              <a:t>S.r.l</a:t>
            </a:r>
            <a:r>
              <a:rPr lang="en-US" sz="1138" b="0" i="0" kern="1200" noProof="0" dirty="0">
                <a:solidFill>
                  <a:srgbClr val="223D97"/>
                </a:solidFill>
                <a:latin typeface="Arial"/>
                <a:ea typeface="+mn-ea"/>
                <a:cs typeface="Arial"/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78210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763129" y="2564838"/>
            <a:ext cx="9268178" cy="718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44" b="1" i="0">
                <a:solidFill>
                  <a:srgbClr val="FF81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PAGE TITLE</a:t>
            </a:r>
          </a:p>
        </p:txBody>
      </p:sp>
      <p:sp>
        <p:nvSpPr>
          <p:cNvPr id="9" name="Segnaposto testo 9"/>
          <p:cNvSpPr>
            <a:spLocks noGrp="1"/>
          </p:cNvSpPr>
          <p:nvPr>
            <p:ph type="body" sz="quarter" idx="11" hasCustomPrompt="1"/>
          </p:nvPr>
        </p:nvSpPr>
        <p:spPr>
          <a:xfrm>
            <a:off x="763131" y="3282862"/>
            <a:ext cx="5450276" cy="5304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76" b="0" i="0">
                <a:solidFill>
                  <a:srgbClr val="223D9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Page subtitle</a:t>
            </a:r>
          </a:p>
        </p:txBody>
      </p:sp>
      <p:sp>
        <p:nvSpPr>
          <p:cNvPr id="10" name="Segnaposto testo 10"/>
          <p:cNvSpPr>
            <a:spLocks noGrp="1"/>
          </p:cNvSpPr>
          <p:nvPr>
            <p:ph type="body" sz="quarter" idx="15" hasCustomPrompt="1"/>
          </p:nvPr>
        </p:nvSpPr>
        <p:spPr>
          <a:xfrm>
            <a:off x="763129" y="4271719"/>
            <a:ext cx="10020018" cy="3956618"/>
          </a:xfrm>
          <a:prstGeom prst="rect">
            <a:avLst/>
          </a:prstGeom>
        </p:spPr>
        <p:txBody>
          <a:bodyPr>
            <a:normAutofit/>
          </a:bodyPr>
          <a:lstStyle>
            <a:lvl1pPr marL="243836" indent="-243836">
              <a:buClr>
                <a:schemeClr val="accent1"/>
              </a:buClr>
              <a:buFont typeface="Wingdings" charset="2"/>
              <a:buChar char=""/>
              <a:defRPr sz="1707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894066" indent="-243836">
              <a:lnSpc>
                <a:spcPct val="130000"/>
              </a:lnSpc>
              <a:buClr>
                <a:schemeClr val="accent1"/>
              </a:buClr>
              <a:buSzPct val="150000"/>
              <a:buFont typeface="Arial"/>
              <a:buChar char="•"/>
              <a:defRPr sz="1707"/>
            </a:lvl2pPr>
            <a:lvl3pPr>
              <a:defRPr sz="1707"/>
            </a:lvl3pPr>
            <a:lvl4pPr>
              <a:defRPr sz="1707"/>
            </a:lvl4pPr>
            <a:lvl5pPr marL="2600919" marR="0" indent="0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707"/>
            </a:lvl5pPr>
          </a:lstStyle>
          <a:p>
            <a:pPr lvl="0"/>
            <a:r>
              <a:rPr lang="en-US" noProof="0" dirty="0"/>
              <a:t>Bulleted list</a:t>
            </a:r>
          </a:p>
          <a:p>
            <a:pPr lvl="1"/>
            <a:r>
              <a:rPr lang="en-US" noProof="0" dirty="0"/>
              <a:t>Bulleted </a:t>
            </a:r>
            <a:r>
              <a:rPr lang="en-US" noProof="0" dirty="0" err="1"/>
              <a:t>underlist</a:t>
            </a:r>
            <a:endParaRPr lang="en-US" noProof="0" dirty="0"/>
          </a:p>
          <a:p>
            <a:pPr lvl="2"/>
            <a:r>
              <a:rPr lang="en-US" noProof="0" dirty="0"/>
              <a:t>Bulleted </a:t>
            </a:r>
            <a:r>
              <a:rPr lang="en-US" noProof="0" dirty="0" err="1"/>
              <a:t>underlist</a:t>
            </a:r>
            <a:endParaRPr lang="en-US" noProof="0" dirty="0"/>
          </a:p>
          <a:p>
            <a:pPr lvl="3"/>
            <a:r>
              <a:rPr lang="en-US" noProof="0" dirty="0"/>
              <a:t>Bulleted </a:t>
            </a:r>
            <a:r>
              <a:rPr lang="en-US" noProof="0" dirty="0" err="1"/>
              <a:t>underlist</a:t>
            </a:r>
            <a:endParaRPr lang="en-US" noProof="0" dirty="0"/>
          </a:p>
          <a:p>
            <a:pPr marL="2926034" marR="0" lvl="4" indent="-325115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lang="en-US" noProof="0" dirty="0"/>
              <a:t>Bulleted </a:t>
            </a:r>
            <a:r>
              <a:rPr lang="en-US" noProof="0" dirty="0" err="1"/>
              <a:t>underlist</a:t>
            </a:r>
            <a:endParaRPr lang="en-US" noProof="0" dirty="0"/>
          </a:p>
        </p:txBody>
      </p:sp>
      <p:sp>
        <p:nvSpPr>
          <p:cNvPr id="11" name="Segnaposto testo 12"/>
          <p:cNvSpPr>
            <a:spLocks noGrp="1"/>
          </p:cNvSpPr>
          <p:nvPr>
            <p:ph type="body" sz="quarter" idx="13" hasCustomPrompt="1"/>
          </p:nvPr>
        </p:nvSpPr>
        <p:spPr>
          <a:xfrm>
            <a:off x="847" y="9174265"/>
            <a:ext cx="1268629" cy="6020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93">
                <a:solidFill>
                  <a:srgbClr val="223D97"/>
                </a:solidFill>
              </a:defRPr>
            </a:lvl1pPr>
          </a:lstStyle>
          <a:p>
            <a:pPr lvl="0"/>
            <a:r>
              <a:rPr lang="en-US" noProof="0" dirty="0"/>
              <a:t>Chapter</a:t>
            </a:r>
          </a:p>
        </p:txBody>
      </p:sp>
      <p:sp>
        <p:nvSpPr>
          <p:cNvPr id="12" name="Segnaposto testo 14"/>
          <p:cNvSpPr>
            <a:spLocks noGrp="1"/>
          </p:cNvSpPr>
          <p:nvPr>
            <p:ph type="body" sz="quarter" idx="14" hasCustomPrompt="1"/>
          </p:nvPr>
        </p:nvSpPr>
        <p:spPr>
          <a:xfrm>
            <a:off x="1269476" y="9174265"/>
            <a:ext cx="752784" cy="6020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22">
                <a:solidFill>
                  <a:srgbClr val="223D97"/>
                </a:solidFill>
                <a:latin typeface="Arial"/>
                <a:cs typeface="Arial"/>
              </a:defRPr>
            </a:lvl1pPr>
          </a:lstStyle>
          <a:p>
            <a:pPr lvl="0"/>
            <a:fld id="{1C6AA57B-A0DE-A040-8718-9B283521740C}" type="slidenum">
              <a:rPr lang="en-US" noProof="0" smtClean="0"/>
              <a:pPr lvl="0"/>
              <a:t>‹n.›</a:t>
            </a:fld>
            <a:endParaRPr lang="en-US" noProof="0" dirty="0"/>
          </a:p>
        </p:txBody>
      </p:sp>
      <p:sp>
        <p:nvSpPr>
          <p:cNvPr id="13" name="CasellaDiTesto 9"/>
          <p:cNvSpPr txBox="1"/>
          <p:nvPr userDrawn="1"/>
        </p:nvSpPr>
        <p:spPr>
          <a:xfrm>
            <a:off x="-17184" y="9471758"/>
            <a:ext cx="10020018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50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38" b="0" i="0" kern="1200" noProof="0" dirty="0">
                <a:solidFill>
                  <a:srgbClr val="223D97"/>
                </a:solidFill>
                <a:latin typeface="Arial"/>
                <a:ea typeface="+mn-ea"/>
                <a:cs typeface="Arial"/>
              </a:rPr>
              <a:t>Confidential - LFoundry </a:t>
            </a:r>
            <a:r>
              <a:rPr lang="en-US" sz="1138" b="0" i="0" kern="1200" noProof="0" dirty="0" err="1">
                <a:solidFill>
                  <a:srgbClr val="223D97"/>
                </a:solidFill>
                <a:latin typeface="Arial"/>
                <a:ea typeface="+mn-ea"/>
                <a:cs typeface="Arial"/>
              </a:rPr>
              <a:t>S.r.l</a:t>
            </a:r>
            <a:r>
              <a:rPr lang="en-US" sz="1138" b="0" i="0" kern="1200" noProof="0" dirty="0">
                <a:solidFill>
                  <a:srgbClr val="223D97"/>
                </a:solidFill>
                <a:latin typeface="Arial"/>
                <a:ea typeface="+mn-ea"/>
                <a:cs typeface="Arial"/>
              </a:rPr>
              <a:t>. All rights reserved.</a:t>
            </a:r>
          </a:p>
        </p:txBody>
      </p:sp>
      <p:sp>
        <p:nvSpPr>
          <p:cNvPr id="14" name="Rettangolo 13"/>
          <p:cNvSpPr/>
          <p:nvPr userDrawn="1"/>
        </p:nvSpPr>
        <p:spPr>
          <a:xfrm>
            <a:off x="12433277" y="9327236"/>
            <a:ext cx="550151" cy="3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6CB4B4D-7CA3-9044-876B-883B54F8677D}" type="slidenum">
              <a:rPr lang="en-US" sz="1422" noProof="0" smtClean="0">
                <a:solidFill>
                  <a:schemeClr val="accent1"/>
                </a:solidFill>
                <a:latin typeface="Arial"/>
                <a:cs typeface="Arial"/>
              </a:rPr>
              <a:pPr/>
              <a:t>‹#›</a:t>
            </a:fld>
            <a:endParaRPr lang="en-US" sz="1422" noProof="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048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10"/>
          <p:cNvSpPr>
            <a:spLocks noGrp="1"/>
          </p:cNvSpPr>
          <p:nvPr>
            <p:ph type="body" sz="quarter" idx="15" hasCustomPrompt="1"/>
          </p:nvPr>
        </p:nvSpPr>
        <p:spPr>
          <a:xfrm>
            <a:off x="763129" y="2564839"/>
            <a:ext cx="10020018" cy="5663499"/>
          </a:xfrm>
          <a:prstGeom prst="rect">
            <a:avLst/>
          </a:prstGeom>
        </p:spPr>
        <p:txBody>
          <a:bodyPr>
            <a:normAutofit/>
          </a:bodyPr>
          <a:lstStyle>
            <a:lvl1pPr marL="243836" indent="-243836">
              <a:buClr>
                <a:schemeClr val="accent1"/>
              </a:buClr>
              <a:buFont typeface="Wingdings" charset="2"/>
              <a:buChar char=""/>
              <a:defRPr sz="1707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894066" indent="-243836">
              <a:lnSpc>
                <a:spcPct val="130000"/>
              </a:lnSpc>
              <a:buClr>
                <a:schemeClr val="accent1"/>
              </a:buClr>
              <a:buSzPct val="150000"/>
              <a:buFont typeface="Arial"/>
              <a:buChar char="•"/>
              <a:defRPr sz="1707">
                <a:latin typeface="Arial"/>
                <a:cs typeface="Arial"/>
              </a:defRPr>
            </a:lvl2pPr>
            <a:lvl3pPr>
              <a:defRPr sz="1707">
                <a:latin typeface="Arial"/>
                <a:cs typeface="Arial"/>
              </a:defRPr>
            </a:lvl3pPr>
            <a:lvl4pPr marL="2275804" marR="0" indent="-325115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707">
                <a:latin typeface="Arial"/>
                <a:cs typeface="Arial"/>
              </a:defRPr>
            </a:lvl4pPr>
            <a:lvl5pPr marL="2926034" marR="0" indent="-325115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707">
                <a:latin typeface="Arial"/>
                <a:cs typeface="Arial"/>
              </a:defRPr>
            </a:lvl5pPr>
            <a:lvl6pPr marL="3576264" marR="0" indent="-325115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707">
                <a:latin typeface="Arial"/>
                <a:cs typeface="Arial"/>
              </a:defRPr>
            </a:lvl6pPr>
          </a:lstStyle>
          <a:p>
            <a:pPr lvl="0"/>
            <a:r>
              <a:rPr lang="en-US" noProof="0" dirty="0"/>
              <a:t>Bulleted list</a:t>
            </a:r>
          </a:p>
          <a:p>
            <a:pPr lvl="1"/>
            <a:r>
              <a:rPr lang="en-US" noProof="0" dirty="0"/>
              <a:t>Bulleted </a:t>
            </a:r>
            <a:r>
              <a:rPr lang="en-US" noProof="0" dirty="0" err="1"/>
              <a:t>underlist</a:t>
            </a:r>
            <a:endParaRPr lang="en-US" noProof="0" dirty="0"/>
          </a:p>
          <a:p>
            <a:pPr lvl="2"/>
            <a:r>
              <a:rPr lang="en-US" noProof="0" dirty="0"/>
              <a:t>Bulleted </a:t>
            </a:r>
            <a:r>
              <a:rPr lang="en-US" noProof="0" dirty="0" err="1"/>
              <a:t>underlist</a:t>
            </a:r>
            <a:endParaRPr lang="en-US" noProof="0" dirty="0"/>
          </a:p>
          <a:p>
            <a:pPr marL="2275804" marR="0" lvl="3" indent="-325115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noProof="0" dirty="0"/>
              <a:t>Bulleted </a:t>
            </a:r>
            <a:r>
              <a:rPr lang="en-US" noProof="0" dirty="0" err="1"/>
              <a:t>underlist</a:t>
            </a:r>
            <a:endParaRPr lang="en-US" noProof="0" dirty="0"/>
          </a:p>
          <a:p>
            <a:pPr marL="2926034" marR="0" lvl="4" indent="-325115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lang="en-US" noProof="0" dirty="0"/>
              <a:t>Bulleted </a:t>
            </a:r>
            <a:r>
              <a:rPr lang="en-US" noProof="0" dirty="0" err="1"/>
              <a:t>underlist</a:t>
            </a:r>
            <a:endParaRPr lang="en-US" noProof="0" dirty="0"/>
          </a:p>
          <a:p>
            <a:pPr marL="3576264" marR="0" lvl="5" indent="-325115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noProof="0" dirty="0"/>
              <a:t>Bulleted </a:t>
            </a:r>
            <a:r>
              <a:rPr lang="en-US" noProof="0" dirty="0" err="1"/>
              <a:t>underlist</a:t>
            </a:r>
            <a:endParaRPr lang="en-US" noProof="0" dirty="0"/>
          </a:p>
          <a:p>
            <a:pPr lvl="5"/>
            <a:endParaRPr lang="en-US" noProof="0" dirty="0"/>
          </a:p>
        </p:txBody>
      </p:sp>
      <p:sp>
        <p:nvSpPr>
          <p:cNvPr id="6" name="Segnaposto testo 12"/>
          <p:cNvSpPr>
            <a:spLocks noGrp="1"/>
          </p:cNvSpPr>
          <p:nvPr>
            <p:ph type="body" sz="quarter" idx="13" hasCustomPrompt="1"/>
          </p:nvPr>
        </p:nvSpPr>
        <p:spPr>
          <a:xfrm>
            <a:off x="19535" y="9157052"/>
            <a:ext cx="1268629" cy="6020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93">
                <a:solidFill>
                  <a:srgbClr val="223D97"/>
                </a:solidFill>
              </a:defRPr>
            </a:lvl1pPr>
          </a:lstStyle>
          <a:p>
            <a:pPr lvl="0"/>
            <a:r>
              <a:rPr lang="en-US" noProof="0" dirty="0"/>
              <a:t>Chapter</a:t>
            </a:r>
          </a:p>
        </p:txBody>
      </p:sp>
      <p:sp>
        <p:nvSpPr>
          <p:cNvPr id="8" name="Segnaposto testo 14"/>
          <p:cNvSpPr>
            <a:spLocks noGrp="1"/>
          </p:cNvSpPr>
          <p:nvPr>
            <p:ph type="body" sz="quarter" idx="14" hasCustomPrompt="1"/>
          </p:nvPr>
        </p:nvSpPr>
        <p:spPr>
          <a:xfrm>
            <a:off x="1288164" y="9157052"/>
            <a:ext cx="752784" cy="6020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22">
                <a:solidFill>
                  <a:srgbClr val="223D97"/>
                </a:solidFill>
                <a:latin typeface="Arial"/>
                <a:cs typeface="Arial"/>
              </a:defRPr>
            </a:lvl1pPr>
          </a:lstStyle>
          <a:p>
            <a:pPr lvl="0"/>
            <a:fld id="{1C6AA57B-A0DE-A040-8718-9B283521740C}" type="slidenum">
              <a:rPr lang="en-US" noProof="0" smtClean="0"/>
              <a:pPr lvl="0"/>
              <a:t>‹n.›</a:t>
            </a:fld>
            <a:endParaRPr lang="en-US" noProof="0" dirty="0"/>
          </a:p>
        </p:txBody>
      </p:sp>
      <p:sp>
        <p:nvSpPr>
          <p:cNvPr id="9" name="CasellaDiTesto 9"/>
          <p:cNvSpPr txBox="1"/>
          <p:nvPr userDrawn="1"/>
        </p:nvSpPr>
        <p:spPr>
          <a:xfrm>
            <a:off x="-17184" y="9471758"/>
            <a:ext cx="10020018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50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38" b="0" i="0" kern="1200" noProof="0" dirty="0">
                <a:solidFill>
                  <a:srgbClr val="223D97"/>
                </a:solidFill>
                <a:latin typeface="Arial"/>
                <a:ea typeface="+mn-ea"/>
                <a:cs typeface="Arial"/>
              </a:rPr>
              <a:t>Confidential - LFoundry </a:t>
            </a:r>
            <a:r>
              <a:rPr lang="en-US" sz="1138" b="0" i="0" kern="1200" noProof="0" dirty="0" err="1">
                <a:solidFill>
                  <a:srgbClr val="223D97"/>
                </a:solidFill>
                <a:latin typeface="Arial"/>
                <a:ea typeface="+mn-ea"/>
                <a:cs typeface="Arial"/>
              </a:rPr>
              <a:t>S.r.l</a:t>
            </a:r>
            <a:r>
              <a:rPr lang="en-US" sz="1138" b="0" i="0" kern="1200" noProof="0" dirty="0">
                <a:solidFill>
                  <a:srgbClr val="223D97"/>
                </a:solidFill>
                <a:latin typeface="Arial"/>
                <a:ea typeface="+mn-ea"/>
                <a:cs typeface="Arial"/>
              </a:rPr>
              <a:t>. All rights reserved.</a:t>
            </a:r>
          </a:p>
        </p:txBody>
      </p:sp>
      <p:sp>
        <p:nvSpPr>
          <p:cNvPr id="10" name="Rettangolo 9"/>
          <p:cNvSpPr/>
          <p:nvPr userDrawn="1"/>
        </p:nvSpPr>
        <p:spPr>
          <a:xfrm>
            <a:off x="12433277" y="9327236"/>
            <a:ext cx="550151" cy="3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6CB4B4D-7CA3-9044-876B-883B54F8677D}" type="slidenum">
              <a:rPr lang="en-US" sz="1422" noProof="0" smtClean="0">
                <a:solidFill>
                  <a:schemeClr val="accent1"/>
                </a:solidFill>
                <a:latin typeface="Arial"/>
                <a:cs typeface="Arial"/>
              </a:rPr>
              <a:pPr/>
              <a:t>‹#›</a:t>
            </a:fld>
            <a:endParaRPr lang="en-US" sz="1422" noProof="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0754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12"/>
          <p:cNvSpPr>
            <a:spLocks noGrp="1"/>
          </p:cNvSpPr>
          <p:nvPr>
            <p:ph type="body" sz="quarter" idx="13" hasCustomPrompt="1"/>
          </p:nvPr>
        </p:nvSpPr>
        <p:spPr>
          <a:xfrm>
            <a:off x="4730" y="9170721"/>
            <a:ext cx="1268629" cy="6020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93">
                <a:solidFill>
                  <a:srgbClr val="223D97"/>
                </a:solidFill>
              </a:defRPr>
            </a:lvl1pPr>
          </a:lstStyle>
          <a:p>
            <a:pPr lvl="0"/>
            <a:r>
              <a:rPr lang="en-US" noProof="0" dirty="0"/>
              <a:t>Chapter</a:t>
            </a:r>
          </a:p>
        </p:txBody>
      </p:sp>
      <p:sp>
        <p:nvSpPr>
          <p:cNvPr id="6" name="Segnaposto testo 14"/>
          <p:cNvSpPr>
            <a:spLocks noGrp="1"/>
          </p:cNvSpPr>
          <p:nvPr>
            <p:ph type="body" sz="quarter" idx="14" hasCustomPrompt="1"/>
          </p:nvPr>
        </p:nvSpPr>
        <p:spPr>
          <a:xfrm>
            <a:off x="1273359" y="9170721"/>
            <a:ext cx="752784" cy="6020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22">
                <a:solidFill>
                  <a:srgbClr val="223D97"/>
                </a:solidFill>
                <a:latin typeface="Arial"/>
                <a:cs typeface="Arial"/>
              </a:defRPr>
            </a:lvl1pPr>
          </a:lstStyle>
          <a:p>
            <a:pPr lvl="0"/>
            <a:fld id="{1C6AA57B-A0DE-A040-8718-9B283521740C}" type="slidenum">
              <a:rPr lang="en-US" noProof="0" smtClean="0"/>
              <a:pPr lvl="0"/>
              <a:t>‹n.›</a:t>
            </a:fld>
            <a:endParaRPr lang="en-US" noProof="0" dirty="0"/>
          </a:p>
        </p:txBody>
      </p:sp>
      <p:sp>
        <p:nvSpPr>
          <p:cNvPr id="7" name="CasellaDiTesto 9"/>
          <p:cNvSpPr txBox="1"/>
          <p:nvPr userDrawn="1"/>
        </p:nvSpPr>
        <p:spPr>
          <a:xfrm>
            <a:off x="-17184" y="9471758"/>
            <a:ext cx="10020018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50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38" b="0" i="0" kern="1200" noProof="0" dirty="0">
                <a:solidFill>
                  <a:srgbClr val="223D97"/>
                </a:solidFill>
                <a:latin typeface="Arial"/>
                <a:ea typeface="+mn-ea"/>
                <a:cs typeface="Arial"/>
              </a:rPr>
              <a:t>Confidential - LFoundry </a:t>
            </a:r>
            <a:r>
              <a:rPr lang="en-US" sz="1138" b="0" i="0" kern="1200" noProof="0" dirty="0" err="1">
                <a:solidFill>
                  <a:srgbClr val="223D97"/>
                </a:solidFill>
                <a:latin typeface="Arial"/>
                <a:ea typeface="+mn-ea"/>
                <a:cs typeface="Arial"/>
              </a:rPr>
              <a:t>S.r.l</a:t>
            </a:r>
            <a:r>
              <a:rPr lang="en-US" sz="1138" b="0" i="0" kern="1200" noProof="0" dirty="0">
                <a:solidFill>
                  <a:srgbClr val="223D97"/>
                </a:solidFill>
                <a:latin typeface="Arial"/>
                <a:ea typeface="+mn-ea"/>
                <a:cs typeface="Arial"/>
              </a:rPr>
              <a:t>. All rights reserved.</a:t>
            </a:r>
          </a:p>
        </p:txBody>
      </p:sp>
      <p:sp>
        <p:nvSpPr>
          <p:cNvPr id="8" name="Rettangolo 7"/>
          <p:cNvSpPr/>
          <p:nvPr userDrawn="1"/>
        </p:nvSpPr>
        <p:spPr>
          <a:xfrm>
            <a:off x="12433277" y="9327236"/>
            <a:ext cx="550151" cy="3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6CB4B4D-7CA3-9044-876B-883B54F8677D}" type="slidenum">
              <a:rPr lang="en-US" sz="1422" noProof="0" smtClean="0">
                <a:solidFill>
                  <a:schemeClr val="accent1"/>
                </a:solidFill>
                <a:latin typeface="Arial"/>
                <a:cs typeface="Arial"/>
              </a:rPr>
              <a:pPr/>
              <a:t>‹#›</a:t>
            </a:fld>
            <a:endParaRPr lang="en-US" sz="1422" noProof="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981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092739" y="152400"/>
            <a:ext cx="9573281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76" b="1" i="0" baseline="0">
                <a:solidFill>
                  <a:srgbClr val="FF8100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noProof="0" dirty="0"/>
              <a:t>DATA PAGE - TITLE </a:t>
            </a:r>
          </a:p>
        </p:txBody>
      </p:sp>
    </p:spTree>
    <p:extLst>
      <p:ext uri="{BB962C8B-B14F-4D97-AF65-F5344CB8AC3E}">
        <p14:creationId xmlns:p14="http://schemas.microsoft.com/office/powerpoint/2010/main" val="456551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31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</p:sldLayoutIdLst>
  <p:txStyles>
    <p:titleStyle>
      <a:lvl1pPr algn="ctr" defTabSz="650230" rtl="0" eaLnBrk="1" latinLnBrk="0" hangingPunct="1"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ct val="20000"/>
        </a:spcBef>
        <a:buFont typeface="Arial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ct val="20000"/>
        </a:spcBef>
        <a:buFont typeface="Arial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hyperlink" Target="http://www.lifebitmaps.eu/" TargetMode="External"/><Relationship Id="rId2" Type="http://schemas.openxmlformats.org/officeDocument/2006/relationships/hyperlink" Target="mailto:francesco.veglio@univaq.i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8.jpeg"/><Relationship Id="rId5" Type="http://schemas.openxmlformats.org/officeDocument/2006/relationships/image" Target="../media/image4.png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hyperlink" Target="http://www.lifebitmaps.eu/lfoundry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slide" Target="slide2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hyperlink" Target="https://en.wikipedia.org/wiki/File:TMAH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jpeg"/><Relationship Id="rId7" Type="http://schemas.openxmlformats.org/officeDocument/2006/relationships/hyperlink" Target="http://www.lifebitmaps.eu/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jpeg"/><Relationship Id="rId4" Type="http://schemas.openxmlformats.org/officeDocument/2006/relationships/image" Target="../media/image73.jpeg"/><Relationship Id="rId9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www.lifebitmaps.eu/lfoundry.html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hyperlink" Target="http://www.lifebitmaps.eu/" TargetMode="External"/><Relationship Id="rId10" Type="http://schemas.openxmlformats.org/officeDocument/2006/relationships/image" Target="../media/image5.svg"/><Relationship Id="rId4" Type="http://schemas.openxmlformats.org/officeDocument/2006/relationships/image" Target="../media/image7.jpe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87637" y="4325895"/>
            <a:ext cx="12105897" cy="406791"/>
          </a:xfrm>
        </p:spPr>
        <p:txBody>
          <a:bodyPr/>
          <a:lstStyle/>
          <a:p>
            <a:r>
              <a:rPr lang="en-US" sz="2200" b="1" dirty="0"/>
              <a:t>Francesco </a:t>
            </a:r>
            <a:r>
              <a:rPr lang="en-US" sz="2200" b="1" dirty="0" err="1"/>
              <a:t>Vegliò</a:t>
            </a:r>
            <a:r>
              <a:rPr lang="en-US" sz="2200" b="1" dirty="0"/>
              <a:t>, Full professor (</a:t>
            </a:r>
            <a:r>
              <a:rPr lang="en-US" sz="2200" b="1" dirty="0" err="1"/>
              <a:t>BME</a:t>
            </a:r>
            <a:r>
              <a:rPr lang="en-US" sz="2200" b="1" dirty="0"/>
              <a:t>) </a:t>
            </a:r>
            <a:endParaRPr lang="en-US" sz="2200" dirty="0"/>
          </a:p>
          <a:p>
            <a:r>
              <a:rPr lang="en-US" sz="2000" i="1" dirty="0"/>
              <a:t>Department of Industrial and Information Engineering and Economics of the University of L’Aquila, Italy (</a:t>
            </a:r>
            <a:r>
              <a:rPr lang="en-US" sz="2000" i="1" u="sng" dirty="0">
                <a:hlinkClick r:id="rId2"/>
              </a:rPr>
              <a:t>francesco.veglio@univaq.it</a:t>
            </a:r>
            <a:r>
              <a:rPr lang="en-US" sz="2000" i="1" dirty="0"/>
              <a:t> )</a:t>
            </a:r>
            <a:endParaRPr lang="it-IT" sz="2000" i="1" dirty="0"/>
          </a:p>
          <a:p>
            <a:endParaRPr lang="en-US" sz="2200" dirty="0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5145433" y="154979"/>
            <a:ext cx="254634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095703" y="3010026"/>
            <a:ext cx="11375756" cy="1219770"/>
          </a:xfrm>
        </p:spPr>
        <p:txBody>
          <a:bodyPr/>
          <a:lstStyle/>
          <a:p>
            <a:pPr algn="ctr"/>
            <a:endParaRPr lang="en-US" sz="2000" i="1" dirty="0"/>
          </a:p>
          <a:p>
            <a:pPr algn="ctr"/>
            <a:r>
              <a:rPr lang="en-US" sz="2000" i="1" dirty="0"/>
              <a:t> “Pilot technology for aerobic Biodegradation of spent TMAH Photoresist solution in Semiconductor industries – LIFE BITMAPS”</a:t>
            </a:r>
          </a:p>
          <a:p>
            <a:pPr algn="ctr"/>
            <a:endParaRPr lang="en-US" sz="2000" i="1" dirty="0"/>
          </a:p>
        </p:txBody>
      </p:sp>
      <p:pic>
        <p:nvPicPr>
          <p:cNvPr id="21" name="Pictur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442" y="67849"/>
            <a:ext cx="3769895" cy="1005944"/>
          </a:xfrm>
          <a:prstGeom prst="rect">
            <a:avLst/>
          </a:prstGeom>
          <a:noFill/>
        </p:spPr>
      </p:pic>
      <p:pic>
        <p:nvPicPr>
          <p:cNvPr id="22" name="Picture 21" descr="lif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017" y="8372871"/>
            <a:ext cx="1943609" cy="12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Connector 22"/>
          <p:cNvCxnSpPr/>
          <p:nvPr/>
        </p:nvCxnSpPr>
        <p:spPr>
          <a:xfrm>
            <a:off x="0" y="8204457"/>
            <a:ext cx="130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F03E3C8-873C-4930-8726-BA2037948B36}"/>
              </a:ext>
            </a:extLst>
          </p:cNvPr>
          <p:cNvSpPr/>
          <p:nvPr/>
        </p:nvSpPr>
        <p:spPr>
          <a:xfrm>
            <a:off x="344521" y="8693358"/>
            <a:ext cx="9515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1200" dirty="0">
                <a:solidFill>
                  <a:srgbClr val="223D97"/>
                </a:solidFill>
                <a:latin typeface="Arial"/>
                <a:cs typeface="Arial"/>
              </a:rPr>
              <a:t>This Project receives funding form the European Union Life </a:t>
            </a:r>
            <a:r>
              <a:rPr lang="en-US" sz="1600" b="1" kern="1200" dirty="0" err="1">
                <a:solidFill>
                  <a:srgbClr val="223D97"/>
                </a:solidFill>
                <a:latin typeface="Arial"/>
                <a:cs typeface="Arial"/>
              </a:rPr>
              <a:t>Programm</a:t>
            </a:r>
            <a:r>
              <a:rPr lang="en-US" sz="1600" b="1" kern="1200" dirty="0">
                <a:solidFill>
                  <a:srgbClr val="223D97"/>
                </a:solidFill>
                <a:latin typeface="Arial"/>
                <a:cs typeface="Arial"/>
              </a:rPr>
              <a:t> Under Grant Agreement N. LIFE 15 ENV/IT 000332</a:t>
            </a:r>
            <a:endParaRPr lang="en-US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5942879-7AF0-4EF4-A7AB-02E9AEE65619}"/>
              </a:ext>
            </a:extLst>
          </p:cNvPr>
          <p:cNvSpPr/>
          <p:nvPr/>
        </p:nvSpPr>
        <p:spPr>
          <a:xfrm>
            <a:off x="449451" y="1745565"/>
            <a:ext cx="121058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Arial "/>
              </a:rPr>
              <a:t>Environmental impacts and economic performance for an industrial plant adopting BITMAPS technology</a:t>
            </a:r>
            <a:endParaRPr lang="en-GB" b="1" dirty="0">
              <a:solidFill>
                <a:srgbClr val="0070C0"/>
              </a:solidFill>
              <a:latin typeface="Arial "/>
            </a:endParaRPr>
          </a:p>
        </p:txBody>
      </p:sp>
      <p:sp>
        <p:nvSpPr>
          <p:cNvPr id="11" name="Textplatzhalter 1">
            <a:extLst>
              <a:ext uri="{FF2B5EF4-FFF2-40B4-BE49-F238E27FC236}">
                <a16:creationId xmlns:a16="http://schemas.microsoft.com/office/drawing/2014/main" id="{D06C8193-33C2-4EAD-9F80-5CAF130212B7}"/>
              </a:ext>
            </a:extLst>
          </p:cNvPr>
          <p:cNvSpPr txBox="1">
            <a:spLocks/>
          </p:cNvSpPr>
          <p:nvPr/>
        </p:nvSpPr>
        <p:spPr>
          <a:xfrm>
            <a:off x="1095703" y="329372"/>
            <a:ext cx="9268178" cy="12197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50230" rtl="0" eaLnBrk="1" latinLnBrk="0" hangingPunct="1">
              <a:spcBef>
                <a:spcPct val="20000"/>
              </a:spcBef>
              <a:buFont typeface="Arial"/>
              <a:buNone/>
              <a:defRPr sz="5120" b="1" i="0" kern="1200">
                <a:solidFill>
                  <a:srgbClr val="223D97"/>
                </a:solidFill>
                <a:latin typeface="Arial"/>
                <a:ea typeface="+mn-ea"/>
                <a:cs typeface="Arial"/>
              </a:defRPr>
            </a:lvl1pPr>
            <a:lvl2pPr marL="1056623" indent="-406394" algn="l" defTabSz="650230" rtl="0" eaLnBrk="1" latinLnBrk="0" hangingPunct="1">
              <a:spcBef>
                <a:spcPct val="20000"/>
              </a:spcBef>
              <a:buFont typeface="Arial"/>
              <a:buChar char="–"/>
              <a:defRPr sz="3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650230" rtl="0" eaLnBrk="1" latinLnBrk="0" hangingPunct="1">
              <a:spcBef>
                <a:spcPct val="20000"/>
              </a:spcBef>
              <a:buFont typeface="Arial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650230" rtl="0" eaLnBrk="1" latinLnBrk="0" hangingPunct="1">
              <a:spcBef>
                <a:spcPct val="20000"/>
              </a:spcBef>
              <a:buFont typeface="Arial"/>
              <a:buChar char="–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650230" rtl="0" eaLnBrk="1" latinLnBrk="0" hangingPunct="1">
              <a:spcBef>
                <a:spcPct val="20000"/>
              </a:spcBef>
              <a:buFont typeface="Arial"/>
              <a:buChar char="»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650230" rtl="0" eaLnBrk="1" latinLnBrk="0" hangingPunct="1">
              <a:spcBef>
                <a:spcPct val="20000"/>
              </a:spcBef>
              <a:buFont typeface="Arial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650230" rtl="0" eaLnBrk="1" latinLnBrk="0" hangingPunct="1">
              <a:spcBef>
                <a:spcPct val="20000"/>
              </a:spcBef>
              <a:buFont typeface="Arial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650230" rtl="0" eaLnBrk="1" latinLnBrk="0" hangingPunct="1">
              <a:spcBef>
                <a:spcPct val="20000"/>
              </a:spcBef>
              <a:buFont typeface="Arial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650230" rtl="0" eaLnBrk="1" latinLnBrk="0" hangingPunct="1">
              <a:spcBef>
                <a:spcPct val="20000"/>
              </a:spcBef>
              <a:buFont typeface="Arial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4845050" algn="l"/>
              </a:tabLst>
            </a:pPr>
            <a:r>
              <a:rPr lang="en-US" dirty="0"/>
              <a:t>FINAL CONFERENCE</a:t>
            </a:r>
          </a:p>
          <a:p>
            <a:endParaRPr lang="en-US" dirty="0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E3B57B51-7EB8-454B-995D-5B37B5D536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19110" y="5487403"/>
            <a:ext cx="1967382" cy="834294"/>
          </a:xfrm>
          <a:prstGeom prst="rect">
            <a:avLst/>
          </a:prstGeom>
        </p:spPr>
      </p:pic>
      <p:pic>
        <p:nvPicPr>
          <p:cNvPr id="16" name="Picture 6" descr="BFC Sistemi">
            <a:hlinkClick r:id="rId7"/>
            <a:extLst>
              <a:ext uri="{FF2B5EF4-FFF2-40B4-BE49-F238E27FC236}">
                <a16:creationId xmlns:a16="http://schemas.microsoft.com/office/drawing/2014/main" id="{C44BCD07-8222-4216-9927-2B5FCC06E11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251" y="5536847"/>
            <a:ext cx="257175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7" descr="LFoundry">
            <a:hlinkClick r:id="rId9"/>
            <a:extLst>
              <a:ext uri="{FF2B5EF4-FFF2-40B4-BE49-F238E27FC236}">
                <a16:creationId xmlns:a16="http://schemas.microsoft.com/office/drawing/2014/main" id="{B5235246-BDBC-4DD3-B335-23A7A6617EC8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251" y="6893091"/>
            <a:ext cx="257175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8" descr="Università degli Studi de L'Aquila">
            <a:hlinkClick r:id="rId7"/>
            <a:extLst>
              <a:ext uri="{FF2B5EF4-FFF2-40B4-BE49-F238E27FC236}">
                <a16:creationId xmlns:a16="http://schemas.microsoft.com/office/drawing/2014/main" id="{8E7FB8C0-A929-4DD6-B33C-43EEE34F5FAD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408" y="6870652"/>
            <a:ext cx="2571750" cy="1047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5460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5BF90996-DBC0-4240-81EA-E73B4B590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4892" y="69485"/>
            <a:ext cx="12606728" cy="121977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KEY OBJECTIVES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AEB422B9-3329-45EB-9333-CC2866746496}"/>
              </a:ext>
            </a:extLst>
          </p:cNvPr>
          <p:cNvSpPr/>
          <p:nvPr/>
        </p:nvSpPr>
        <p:spPr>
          <a:xfrm>
            <a:off x="791147" y="1546980"/>
            <a:ext cx="113437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kern="12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Besides the </a:t>
            </a:r>
            <a:r>
              <a:rPr lang="en-US" sz="2400" kern="1200" dirty="0" err="1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TMAH</a:t>
            </a:r>
            <a:r>
              <a:rPr lang="en-US" sz="2400" kern="12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treatment, it has been decided to verify the possibility to treat some selected spent solutions </a:t>
            </a:r>
          </a:p>
          <a:p>
            <a:pPr algn="just"/>
            <a:endParaRPr lang="en-US" sz="2400" kern="1200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  <a:p>
            <a:pPr algn="just"/>
            <a:r>
              <a:rPr lang="en-US" sz="2400" b="1" kern="12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BOE</a:t>
            </a:r>
            <a:r>
              <a:rPr lang="en-US" sz="2400" kern="12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and  </a:t>
            </a:r>
            <a:r>
              <a:rPr lang="en-US" sz="2400" b="1" kern="12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SEZ</a:t>
            </a:r>
            <a:r>
              <a:rPr lang="en-US" sz="2400" kern="12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having high concentration of pollutants (i.e. </a:t>
            </a:r>
            <a:r>
              <a:rPr lang="en-US" sz="2400" kern="1200" dirty="0" err="1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fluoirdes</a:t>
            </a:r>
            <a:r>
              <a:rPr lang="en-US" sz="2400" kern="12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, inorganic and organic acid) with the aim to reduce their toxicity and to manage the streams sending them to the wastewater treatment plant already operating on the industrial site in </a:t>
            </a:r>
            <a:r>
              <a:rPr lang="en-US" sz="2400" kern="1200" dirty="0" err="1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FLoundry</a:t>
            </a:r>
            <a:endParaRPr lang="en-US" sz="2400" kern="1200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080AF3A-7330-4323-8678-984D5DCD8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35" y="5150104"/>
            <a:ext cx="7289077" cy="382244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2105D77-3C54-4466-86A3-270143481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5590504"/>
            <a:ext cx="5505450" cy="195262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41911C8A-7AD1-4ECC-8723-EE3AF2EEADCB}"/>
              </a:ext>
            </a:extLst>
          </p:cNvPr>
          <p:cNvSpPr/>
          <p:nvPr/>
        </p:nvSpPr>
        <p:spPr>
          <a:xfrm>
            <a:off x="6922996" y="7899721"/>
            <a:ext cx="572947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200" b="1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</a:t>
            </a:r>
            <a:r>
              <a:rPr lang="en-GB" sz="32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110111* aqueous rinsing liquids containing dangerous substances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ECD86D3-CC4F-4F51-A52F-78EBAA95C293}"/>
              </a:ext>
            </a:extLst>
          </p:cNvPr>
          <p:cNvSpPr/>
          <p:nvPr/>
        </p:nvSpPr>
        <p:spPr>
          <a:xfrm>
            <a:off x="4058261" y="4030407"/>
            <a:ext cx="572947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BOE</a:t>
            </a:r>
          </a:p>
        </p:txBody>
      </p:sp>
    </p:spTree>
    <p:extLst>
      <p:ext uri="{BB962C8B-B14F-4D97-AF65-F5344CB8AC3E}">
        <p14:creationId xmlns:p14="http://schemas.microsoft.com/office/powerpoint/2010/main" val="3573345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173300C3-1600-4E11-95E5-CAB858E3A361}"/>
              </a:ext>
            </a:extLst>
          </p:cNvPr>
          <p:cNvSpPr/>
          <p:nvPr/>
        </p:nvSpPr>
        <p:spPr>
          <a:xfrm>
            <a:off x="2858111" y="1344357"/>
            <a:ext cx="572947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</a:t>
            </a:r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58471A48-8BF1-4757-A39F-3B94F12E40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4892" y="69485"/>
            <a:ext cx="12606728" cy="121977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KEY OBJECTIVES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7364EC0-D75B-43A3-956B-D3AA92D58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92" y="2357437"/>
            <a:ext cx="7027882" cy="396716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350E3B9-5624-4007-9406-3964481FC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325" y="3107530"/>
            <a:ext cx="5505450" cy="2466975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54F927D4-C6D7-4736-BAC7-B62C53BD1DAF}"/>
              </a:ext>
            </a:extLst>
          </p:cNvPr>
          <p:cNvSpPr/>
          <p:nvPr/>
        </p:nvSpPr>
        <p:spPr>
          <a:xfrm>
            <a:off x="7007040" y="6289863"/>
            <a:ext cx="572947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200" b="1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</a:t>
            </a:r>
            <a:r>
              <a:rPr lang="en-GB" sz="32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110111* aqueous rinsing liquids containing dangerous substances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C82EF3A-5C14-4FD1-BC2E-2B2D642A8FEE}"/>
              </a:ext>
            </a:extLst>
          </p:cNvPr>
          <p:cNvSpPr/>
          <p:nvPr/>
        </p:nvSpPr>
        <p:spPr>
          <a:xfrm>
            <a:off x="830548" y="8178028"/>
            <a:ext cx="113437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12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For BOE and SEZ has been proposed a chemical precipitation by adding lime and a coagulant</a:t>
            </a:r>
          </a:p>
        </p:txBody>
      </p:sp>
    </p:spTree>
    <p:extLst>
      <p:ext uri="{BB962C8B-B14F-4D97-AF65-F5344CB8AC3E}">
        <p14:creationId xmlns:p14="http://schemas.microsoft.com/office/powerpoint/2010/main" val="1439074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64892" y="69485"/>
            <a:ext cx="12606728" cy="121977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PROJECT RESULTS</a:t>
            </a:r>
          </a:p>
        </p:txBody>
      </p:sp>
      <p:pic>
        <p:nvPicPr>
          <p:cNvPr id="4" name="Picture 3" descr="lif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809" y="69485"/>
            <a:ext cx="1466811" cy="12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EA58177A-6F84-4BAF-BFE0-527C08AB484A}"/>
              </a:ext>
            </a:extLst>
          </p:cNvPr>
          <p:cNvSpPr txBox="1">
            <a:spLocks/>
          </p:cNvSpPr>
          <p:nvPr/>
        </p:nvSpPr>
        <p:spPr>
          <a:xfrm>
            <a:off x="898903" y="3072251"/>
            <a:ext cx="11375756" cy="121977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76" b="1" i="0" kern="1200" baseline="0">
                <a:solidFill>
                  <a:srgbClr val="FF8100"/>
                </a:solidFill>
                <a:latin typeface="Arial"/>
                <a:ea typeface="+mn-ea"/>
                <a:cs typeface="Arial"/>
              </a:defRPr>
            </a:lvl1pPr>
            <a:lvl2pPr marL="1056623" indent="-406394" algn="l" defTabSz="650230" rtl="0" eaLnBrk="1" latinLnBrk="0" hangingPunct="1">
              <a:spcBef>
                <a:spcPct val="20000"/>
              </a:spcBef>
              <a:buFont typeface="Arial"/>
              <a:buChar char="–"/>
              <a:defRPr sz="3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650230" rtl="0" eaLnBrk="1" latinLnBrk="0" hangingPunct="1">
              <a:spcBef>
                <a:spcPct val="20000"/>
              </a:spcBef>
              <a:buFont typeface="Arial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650230" rtl="0" eaLnBrk="1" latinLnBrk="0" hangingPunct="1">
              <a:spcBef>
                <a:spcPct val="20000"/>
              </a:spcBef>
              <a:buFont typeface="Arial"/>
              <a:buChar char="–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650230" rtl="0" eaLnBrk="1" latinLnBrk="0" hangingPunct="1">
              <a:spcBef>
                <a:spcPct val="20000"/>
              </a:spcBef>
              <a:buFont typeface="Arial"/>
              <a:buChar char="»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650230" rtl="0" eaLnBrk="1" latinLnBrk="0" hangingPunct="1">
              <a:spcBef>
                <a:spcPct val="20000"/>
              </a:spcBef>
              <a:buFont typeface="Arial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650230" rtl="0" eaLnBrk="1" latinLnBrk="0" hangingPunct="1">
              <a:spcBef>
                <a:spcPct val="20000"/>
              </a:spcBef>
              <a:buFont typeface="Arial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650230" rtl="0" eaLnBrk="1" latinLnBrk="0" hangingPunct="1">
              <a:spcBef>
                <a:spcPct val="20000"/>
              </a:spcBef>
              <a:buFont typeface="Arial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650230" rtl="0" eaLnBrk="1" latinLnBrk="0" hangingPunct="1">
              <a:spcBef>
                <a:spcPct val="20000"/>
              </a:spcBef>
              <a:buFont typeface="Arial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8100"/>
              </a:solidFill>
              <a:effectLst/>
              <a:uLnTx/>
              <a:uFillTx/>
              <a:latin typeface="Arial"/>
              <a:ea typeface="+mn-ea"/>
              <a:cs typeface="Arial"/>
              <a:sym typeface="Helvetica Light"/>
            </a:endParaRP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07278399-AFE5-4FD9-9300-DC2F59D8A8AA}"/>
              </a:ext>
            </a:extLst>
          </p:cNvPr>
          <p:cNvSpPr txBox="1">
            <a:spLocks/>
          </p:cNvSpPr>
          <p:nvPr/>
        </p:nvSpPr>
        <p:spPr>
          <a:xfrm>
            <a:off x="1051303" y="3224650"/>
            <a:ext cx="11375756" cy="371579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76" b="1" i="0" kern="1200" baseline="0">
                <a:solidFill>
                  <a:srgbClr val="FF8100"/>
                </a:solidFill>
                <a:latin typeface="Arial"/>
                <a:ea typeface="+mn-ea"/>
                <a:cs typeface="Arial"/>
              </a:defRPr>
            </a:lvl1pPr>
            <a:lvl2pPr marL="1056623" indent="-406394" algn="l" defTabSz="650230" rtl="0" eaLnBrk="1" latinLnBrk="0" hangingPunct="1">
              <a:spcBef>
                <a:spcPct val="20000"/>
              </a:spcBef>
              <a:buFont typeface="Arial"/>
              <a:buChar char="–"/>
              <a:defRPr sz="3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650230" rtl="0" eaLnBrk="1" latinLnBrk="0" hangingPunct="1">
              <a:spcBef>
                <a:spcPct val="20000"/>
              </a:spcBef>
              <a:buFont typeface="Arial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650230" rtl="0" eaLnBrk="1" latinLnBrk="0" hangingPunct="1">
              <a:spcBef>
                <a:spcPct val="20000"/>
              </a:spcBef>
              <a:buFont typeface="Arial"/>
              <a:buChar char="–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650230" rtl="0" eaLnBrk="1" latinLnBrk="0" hangingPunct="1">
              <a:spcBef>
                <a:spcPct val="20000"/>
              </a:spcBef>
              <a:buFont typeface="Arial"/>
              <a:buChar char="»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650230" rtl="0" eaLnBrk="1" latinLnBrk="0" hangingPunct="1">
              <a:spcBef>
                <a:spcPct val="20000"/>
              </a:spcBef>
              <a:buFont typeface="Arial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650230" rtl="0" eaLnBrk="1" latinLnBrk="0" hangingPunct="1">
              <a:spcBef>
                <a:spcPct val="20000"/>
              </a:spcBef>
              <a:buFont typeface="Arial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650230" rtl="0" eaLnBrk="1" latinLnBrk="0" hangingPunct="1">
              <a:spcBef>
                <a:spcPct val="20000"/>
              </a:spcBef>
              <a:buFont typeface="Arial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650230" rtl="0" eaLnBrk="1" latinLnBrk="0" hangingPunct="1">
              <a:spcBef>
                <a:spcPct val="20000"/>
              </a:spcBef>
              <a:buFont typeface="Arial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Light"/>
              </a:rPr>
              <a:t>PROJECT TECHNICAL RESULTS</a:t>
            </a:r>
          </a:p>
        </p:txBody>
      </p:sp>
    </p:spTree>
    <p:extLst>
      <p:ext uri="{BB962C8B-B14F-4D97-AF65-F5344CB8AC3E}">
        <p14:creationId xmlns:p14="http://schemas.microsoft.com/office/powerpoint/2010/main" val="702987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64892" y="69485"/>
            <a:ext cx="12606728" cy="121977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Project technical results</a:t>
            </a:r>
          </a:p>
        </p:txBody>
      </p:sp>
      <p:pic>
        <p:nvPicPr>
          <p:cNvPr id="4" name="Picture 3" descr="lif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809" y="69485"/>
            <a:ext cx="1466811" cy="12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EA58177A-6F84-4BAF-BFE0-527C08AB484A}"/>
              </a:ext>
            </a:extLst>
          </p:cNvPr>
          <p:cNvSpPr txBox="1">
            <a:spLocks/>
          </p:cNvSpPr>
          <p:nvPr/>
        </p:nvSpPr>
        <p:spPr>
          <a:xfrm>
            <a:off x="898903" y="3072251"/>
            <a:ext cx="11375756" cy="121977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76" b="1" i="0" kern="1200" baseline="0">
                <a:solidFill>
                  <a:srgbClr val="FF8100"/>
                </a:solidFill>
                <a:latin typeface="Arial"/>
                <a:ea typeface="+mn-ea"/>
                <a:cs typeface="Arial"/>
              </a:defRPr>
            </a:lvl1pPr>
            <a:lvl2pPr marL="1056623" indent="-406394" algn="l" defTabSz="650230" rtl="0" eaLnBrk="1" latinLnBrk="0" hangingPunct="1">
              <a:spcBef>
                <a:spcPct val="20000"/>
              </a:spcBef>
              <a:buFont typeface="Arial"/>
              <a:buChar char="–"/>
              <a:defRPr sz="3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650230" rtl="0" eaLnBrk="1" latinLnBrk="0" hangingPunct="1">
              <a:spcBef>
                <a:spcPct val="20000"/>
              </a:spcBef>
              <a:buFont typeface="Arial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650230" rtl="0" eaLnBrk="1" latinLnBrk="0" hangingPunct="1">
              <a:spcBef>
                <a:spcPct val="20000"/>
              </a:spcBef>
              <a:buFont typeface="Arial"/>
              <a:buChar char="–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650230" rtl="0" eaLnBrk="1" latinLnBrk="0" hangingPunct="1">
              <a:spcBef>
                <a:spcPct val="20000"/>
              </a:spcBef>
              <a:buFont typeface="Arial"/>
              <a:buChar char="»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650230" rtl="0" eaLnBrk="1" latinLnBrk="0" hangingPunct="1">
              <a:spcBef>
                <a:spcPct val="20000"/>
              </a:spcBef>
              <a:buFont typeface="Arial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650230" rtl="0" eaLnBrk="1" latinLnBrk="0" hangingPunct="1">
              <a:spcBef>
                <a:spcPct val="20000"/>
              </a:spcBef>
              <a:buFont typeface="Arial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650230" rtl="0" eaLnBrk="1" latinLnBrk="0" hangingPunct="1">
              <a:spcBef>
                <a:spcPct val="20000"/>
              </a:spcBef>
              <a:buFont typeface="Arial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650230" rtl="0" eaLnBrk="1" latinLnBrk="0" hangingPunct="1">
              <a:spcBef>
                <a:spcPct val="20000"/>
              </a:spcBef>
              <a:buFont typeface="Arial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8100"/>
              </a:solidFill>
              <a:effectLst/>
              <a:uLnTx/>
              <a:uFillTx/>
              <a:latin typeface="Arial"/>
              <a:ea typeface="+mn-ea"/>
              <a:cs typeface="Arial"/>
              <a:sym typeface="Helvetica Ligh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898903" y="2133312"/>
            <a:ext cx="11872717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0" i="0" u="none" strike="noStrike" kern="0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Preliminary</a:t>
            </a: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</a:t>
            </a:r>
            <a:r>
              <a:rPr kumimoji="0" lang="en-US" sz="3600" b="0" i="0" u="none" strike="noStrike" kern="0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research</a:t>
            </a: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</a:t>
            </a:r>
            <a:r>
              <a:rPr kumimoji="0" lang="en-US" sz="3600" b="0" i="0" u="none" strike="noStrike" kern="0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activity – lab scale tests</a:t>
            </a:r>
          </a:p>
          <a:p>
            <a:pPr marL="742950" marR="0" lvl="0" indent="-74295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it-IT" sz="3600" b="0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marL="742950" marR="0" lvl="0" indent="-74295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Design and </a:t>
            </a:r>
            <a:r>
              <a:rPr kumimoji="0" lang="en-US" sz="3600" b="0" i="0" u="none" strike="noStrike" kern="0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construction of pilot plant</a:t>
            </a:r>
          </a:p>
          <a:p>
            <a:pPr marL="742950" marR="0" lvl="0" indent="-74295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it-IT" sz="3600" b="0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marL="742950" marR="0" lvl="0" indent="-74295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0" i="0" u="none" strike="noStrike" kern="0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Experimental results of </a:t>
            </a:r>
            <a:r>
              <a:rPr kumimoji="0" lang="en-US" sz="3600" b="0" i="0" u="none" strike="noStrike" kern="0" cap="none" spc="0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biooxidation</a:t>
            </a:r>
            <a:r>
              <a:rPr kumimoji="0" lang="en-US" sz="3600" b="0" i="0" u="none" strike="noStrike" kern="0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</a:t>
            </a: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of TMAH</a:t>
            </a:r>
          </a:p>
          <a:p>
            <a:pPr marL="742950" marR="0" lvl="0" indent="-74295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it-IT" sz="3600" b="0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marL="742950" marR="0" lvl="0" indent="-74295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0" i="0" u="none" strike="noStrike" kern="0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Experimental results of chemical precipitation </a:t>
            </a: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(SEZ, </a:t>
            </a:r>
            <a:r>
              <a:rPr kumimoji="0" lang="it-IT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BoE</a:t>
            </a: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)</a:t>
            </a:r>
          </a:p>
          <a:p>
            <a:pPr marL="742950" marR="0" lvl="0" indent="-74295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it-IT" sz="3600" b="0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marL="742950" marR="0" lvl="0" indent="-74295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0" i="0" u="none" strike="noStrike" kern="0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Process analysis and Industrial Plant Design</a:t>
            </a:r>
          </a:p>
          <a:p>
            <a:pPr marL="742950" marR="0" lvl="0" indent="-74295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3600" b="0" i="0" u="none" strike="noStrike" kern="0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marL="742950" marR="0" lvl="0" indent="-74295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0" i="0" u="none" strike="noStrike" kern="0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Preliminary Economical Analysis </a:t>
            </a: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and LCA</a:t>
            </a:r>
          </a:p>
          <a:p>
            <a:pPr marL="742950" marR="0" lvl="0" indent="-74295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it-IT" sz="3600" b="0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92178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64892" y="69485"/>
            <a:ext cx="12606728" cy="121977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Lab-scale tests: LIFE BITMAPS</a:t>
            </a:r>
          </a:p>
        </p:txBody>
      </p:sp>
      <p:pic>
        <p:nvPicPr>
          <p:cNvPr id="4" name="Picture 3" descr="lif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809" y="69485"/>
            <a:ext cx="1466811" cy="12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24016" y="1538143"/>
            <a:ext cx="12647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Biological tests carried out in a lab-scale bioreactor: TMAH degradation </a:t>
            </a:r>
          </a:p>
        </p:txBody>
      </p:sp>
      <p:pic>
        <p:nvPicPr>
          <p:cNvPr id="7" name="Immagin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547" y="2649553"/>
            <a:ext cx="9071809" cy="62778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4927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64892" y="69485"/>
            <a:ext cx="12606728" cy="121977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Mechanism of biodegradation of TMAH</a:t>
            </a:r>
          </a:p>
        </p:txBody>
      </p:sp>
      <p:pic>
        <p:nvPicPr>
          <p:cNvPr id="4" name="Picture 3" descr="lif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809" y="69485"/>
            <a:ext cx="1466811" cy="12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/>
          <a:srcRect l="2153"/>
          <a:stretch/>
        </p:blipFill>
        <p:spPr bwMode="auto">
          <a:xfrm>
            <a:off x="822960" y="1460978"/>
            <a:ext cx="11759184" cy="816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25568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64892" y="69485"/>
            <a:ext cx="12606728" cy="121977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Stoichiometry and Kinetic model of TMAH biodegradation</a:t>
            </a:r>
          </a:p>
        </p:txBody>
      </p:sp>
      <p:pic>
        <p:nvPicPr>
          <p:cNvPr id="4" name="Picture 3" descr="lif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809" y="69485"/>
            <a:ext cx="1466811" cy="12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24016" y="1490739"/>
            <a:ext cx="12647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Mathematical modelling of the stoichiometry and kinetic of TMAH biodegradation: analysis of lab-scale bioreactor tests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920" y="2517240"/>
            <a:ext cx="12458700" cy="697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12707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64892" y="69485"/>
            <a:ext cx="12606728" cy="121977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Data fitting of kinetic model of TMAH biodegradation</a:t>
            </a:r>
          </a:p>
        </p:txBody>
      </p:sp>
      <p:pic>
        <p:nvPicPr>
          <p:cNvPr id="4" name="Picture 3" descr="lif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809" y="69485"/>
            <a:ext cx="1466811" cy="12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24016" y="1490739"/>
            <a:ext cx="12647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Experimental results of biodegradation tests in lab-scale and mathematical modelling</a:t>
            </a:r>
          </a:p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(S = TMAH; O = NH4+; X = biomass concentration)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526" y="2740836"/>
            <a:ext cx="12061460" cy="652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82931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64892" y="69485"/>
            <a:ext cx="12606728" cy="121977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Main conclusions of lab-scale tests</a:t>
            </a:r>
          </a:p>
        </p:txBody>
      </p:sp>
      <p:pic>
        <p:nvPicPr>
          <p:cNvPr id="4" name="Picture 3" descr="lif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809" y="69485"/>
            <a:ext cx="1466811" cy="12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57196" y="2070352"/>
            <a:ext cx="1213960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Conclusions of the lab-scale tests :</a:t>
            </a:r>
          </a:p>
          <a:p>
            <a:pPr marR="0" lvl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marL="457200" marR="0" lvl="0" indent="-45720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TMAH can be biodegraded after biomass adaptation: stoichiometry and kinetic model identified;</a:t>
            </a:r>
          </a:p>
          <a:p>
            <a:pPr marL="457200" marR="0" lvl="0" indent="-45720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marL="457200" marR="0" lvl="0" indent="-45720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The biodegradation produce NH4+ as a by-product (without nitrification);</a:t>
            </a:r>
          </a:p>
          <a:p>
            <a:pPr marR="0" lvl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marR="0" lvl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he kinetic model gives indication that bioreactors in series is a suitable solution to reduce the volumes of bioreactors;</a:t>
            </a:r>
          </a:p>
          <a:p>
            <a:pPr marR="0" lvl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          </a:t>
            </a:r>
          </a:p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THIS PROCESS SOLUTION HAS BEEN SELECTED TO REALIZE THE PILOT PLANT</a:t>
            </a:r>
          </a:p>
          <a:p>
            <a:pPr marL="457200" marR="0" lvl="0" indent="-45720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marL="457200" marR="0" lvl="0" indent="-45720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marL="457200" marR="0" lvl="0" indent="-45720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93957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64892" y="69485"/>
            <a:ext cx="12606728" cy="121977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LIFE BITMAPS: chemical precipitation BoE-SEZ</a:t>
            </a:r>
          </a:p>
        </p:txBody>
      </p:sp>
      <p:pic>
        <p:nvPicPr>
          <p:cNvPr id="4" name="Picture 3" descr="lif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809" y="69485"/>
            <a:ext cx="1466811" cy="12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9" name="Таблица 6"/>
          <p:cNvGraphicFramePr>
            <a:graphicFrameLocks noGrp="1"/>
          </p:cNvGraphicFramePr>
          <p:nvPr/>
        </p:nvGraphicFramePr>
        <p:xfrm>
          <a:off x="164892" y="2209226"/>
          <a:ext cx="12653231" cy="225337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48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6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9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38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62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79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112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4900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4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Wastewater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Si,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mg/L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2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mg/L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en-US" sz="2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mg/L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lang="en-US" sz="2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mg/L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2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mg/L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COD,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g/L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en-US" sz="240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СООН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mg/L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Anionic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surfactants, mg/L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NH4F</a:t>
                      </a: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it-IT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BoE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8.75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20,100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1,450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25,700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SEZ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16,861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119,048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26,112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23.8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2454694" y="1439793"/>
            <a:ext cx="7459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223D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Chemical composition of BoE and SEZ</a:t>
            </a:r>
          </a:p>
        </p:txBody>
      </p:sp>
      <p:graphicFrame>
        <p:nvGraphicFramePr>
          <p:cNvPr id="100" name="Объект 7"/>
          <p:cNvGraphicFramePr>
            <a:graphicFrameLocks noChangeAspect="1"/>
          </p:cNvGraphicFramePr>
          <p:nvPr/>
        </p:nvGraphicFramePr>
        <p:xfrm>
          <a:off x="470224" y="5655845"/>
          <a:ext cx="6257522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r:id="rId4" imgW="8323477" imgH="4657208" progId="">
                  <p:embed/>
                </p:oleObj>
              </mc:Choice>
              <mc:Fallback>
                <p:oleObj r:id="rId4" imgW="8323477" imgH="4657208" progId="">
                  <p:embed/>
                  <p:pic>
                    <p:nvPicPr>
                      <p:cNvPr id="10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224" y="5655845"/>
                        <a:ext cx="6257522" cy="350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Объект 2"/>
          <p:cNvGraphicFramePr>
            <a:graphicFrameLocks noChangeAspect="1"/>
          </p:cNvGraphicFramePr>
          <p:nvPr/>
        </p:nvGraphicFramePr>
        <p:xfrm>
          <a:off x="6184240" y="5005221"/>
          <a:ext cx="6711185" cy="4155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r:id="rId6" imgW="7549313" imgH="4667425" progId="">
                  <p:embed/>
                </p:oleObj>
              </mc:Choice>
              <mc:Fallback>
                <p:oleObj r:id="rId6" imgW="7549313" imgH="4667425" progId="">
                  <p:embed/>
                  <p:pic>
                    <p:nvPicPr>
                      <p:cNvPr id="101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240" y="5005221"/>
                        <a:ext cx="6711185" cy="41558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869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9FAFD8EA-E23A-4657-B0B4-EB7D2450A4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279" y="907488"/>
            <a:ext cx="9268178" cy="1219770"/>
          </a:xfrm>
        </p:spPr>
        <p:txBody>
          <a:bodyPr/>
          <a:lstStyle/>
          <a:p>
            <a:r>
              <a:rPr lang="it-IT" dirty="0" err="1">
                <a:solidFill>
                  <a:srgbClr val="0070C0"/>
                </a:solidFill>
              </a:rPr>
              <a:t>OUTLINE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4F82E1-0DD2-4326-8C53-37D849178B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4080" y="2190157"/>
            <a:ext cx="12587872" cy="78986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environmental problem targeted market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Life Bitmaps project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Key objectives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 Project Technical  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 </a:t>
            </a:r>
            <a:r>
              <a:rPr lang="en-GB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P</a:t>
            </a:r>
            <a:r>
              <a:rPr lang="en-GB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lanned steps towards the technology </a:t>
            </a:r>
          </a:p>
          <a:p>
            <a:r>
              <a:rPr lang="en-GB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commercialization</a:t>
            </a:r>
            <a:r>
              <a:rPr lang="en-US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 Communication and dissemination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 Applications of BITMAPS technology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 Conclusions</a:t>
            </a:r>
          </a:p>
          <a:p>
            <a:r>
              <a:rPr lang="en-US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solidFill>
                <a:schemeClr val="accent2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528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64892" y="69485"/>
            <a:ext cx="12606728" cy="121977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LIFE BITMAPS: chemical precipitation BoE-SEZ</a:t>
            </a:r>
          </a:p>
        </p:txBody>
      </p:sp>
      <p:pic>
        <p:nvPicPr>
          <p:cNvPr id="4" name="Picture 3" descr="lif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809" y="69485"/>
            <a:ext cx="1466811" cy="12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2824987" y="1439793"/>
            <a:ext cx="6718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223D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Chemical reactions of BoE and SEZ</a:t>
            </a:r>
          </a:p>
        </p:txBody>
      </p:sp>
      <p:graphicFrame>
        <p:nvGraphicFramePr>
          <p:cNvPr id="8" name="Таблица 11"/>
          <p:cNvGraphicFramePr>
            <a:graphicFrameLocks noGrp="1"/>
          </p:cNvGraphicFramePr>
          <p:nvPr/>
        </p:nvGraphicFramePr>
        <p:xfrm>
          <a:off x="3665823" y="2655986"/>
          <a:ext cx="10290623" cy="2747602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10290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30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Al</a:t>
                      </a:r>
                      <a:r>
                        <a:rPr lang="it-IT" sz="2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(SO</a:t>
                      </a:r>
                      <a:r>
                        <a:rPr lang="it-IT" sz="2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it-IT" sz="2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(18 H</a:t>
                      </a:r>
                      <a:r>
                        <a:rPr lang="it-IT" sz="2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O) + 9 Ca(OH)</a:t>
                      </a:r>
                      <a:r>
                        <a:rPr lang="it-IT" sz="2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→   18 </a:t>
                      </a:r>
                      <a:r>
                        <a:rPr lang="it-IT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it-IT" sz="24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it-IT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(SO</a:t>
                      </a:r>
                      <a:r>
                        <a:rPr lang="it-IT" sz="24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it-IT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it-IT" sz="24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</a:t>
                      </a: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+ 4 Al(OH)</a:t>
                      </a:r>
                      <a:r>
                        <a:rPr lang="it-IT" sz="2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0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HNO</a:t>
                      </a:r>
                      <a:r>
                        <a:rPr lang="it-IT" sz="2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Ca(OH)</a:t>
                      </a:r>
                      <a:r>
                        <a:rPr lang="it-IT" sz="2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→ Ca(NO</a:t>
                      </a:r>
                      <a:r>
                        <a:rPr lang="it-IT" sz="2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it-IT" sz="2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+2 H</a:t>
                      </a:r>
                      <a:r>
                        <a:rPr lang="it-IT" sz="2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19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NH</a:t>
                      </a:r>
                      <a:r>
                        <a:rPr lang="it-IT" sz="2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+ Ca(OH)</a:t>
                      </a:r>
                      <a:r>
                        <a:rPr lang="it-IT" sz="2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→ </a:t>
                      </a:r>
                      <a:r>
                        <a:rPr lang="it-IT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CaF</a:t>
                      </a:r>
                      <a:r>
                        <a:rPr lang="it-IT" sz="24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</a:t>
                      </a: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+ 2 NH</a:t>
                      </a:r>
                      <a:r>
                        <a:rPr lang="it-IT" sz="2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OH  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lang="it-IT" sz="2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OH → NH</a:t>
                      </a:r>
                      <a:r>
                        <a:rPr lang="it-IT" sz="2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H</a:t>
                      </a:r>
                      <a:r>
                        <a:rPr lang="it-IT" sz="2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  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1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H</a:t>
                      </a:r>
                      <a:r>
                        <a:rPr lang="it-IT" sz="2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it-IT" sz="2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+ 3 Ca(OH)</a:t>
                      </a:r>
                      <a:r>
                        <a:rPr lang="it-IT" sz="2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→ Ca</a:t>
                      </a:r>
                      <a:r>
                        <a:rPr lang="it-IT" sz="2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(PO</a:t>
                      </a:r>
                      <a:r>
                        <a:rPr lang="it-IT" sz="2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it-IT" sz="2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</a:t>
                      </a: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+ 6 H</a:t>
                      </a:r>
                      <a:r>
                        <a:rPr lang="it-IT" sz="2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   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Таблица 10"/>
          <p:cNvGraphicFramePr>
            <a:graphicFrameLocks noGrp="1"/>
          </p:cNvGraphicFramePr>
          <p:nvPr/>
        </p:nvGraphicFramePr>
        <p:xfrm>
          <a:off x="3665823" y="5775140"/>
          <a:ext cx="6553200" cy="2985425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655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62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0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HNO</a:t>
                      </a:r>
                      <a:r>
                        <a:rPr lang="it-IT" sz="2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Ca(OH)</a:t>
                      </a:r>
                      <a:r>
                        <a:rPr lang="it-IT" sz="2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→ Ca(NO</a:t>
                      </a:r>
                      <a:r>
                        <a:rPr lang="it-IT" sz="2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it-IT" sz="2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+2 H</a:t>
                      </a:r>
                      <a:r>
                        <a:rPr lang="it-IT" sz="2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   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HF + Ca(OH)</a:t>
                      </a:r>
                      <a:r>
                        <a:rPr lang="en-US" sz="2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→ 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CaF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+ 2 H</a:t>
                      </a:r>
                      <a:r>
                        <a:rPr lang="en-US" sz="2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  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61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2CH</a:t>
                      </a:r>
                      <a:r>
                        <a:rPr lang="en-US" sz="2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COOH + Ca(OH)</a:t>
                      </a:r>
                      <a:r>
                        <a:rPr lang="en-US" sz="2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→ Ca(CH</a:t>
                      </a:r>
                      <a:r>
                        <a:rPr lang="en-US" sz="2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COO)</a:t>
                      </a:r>
                      <a:r>
                        <a:rPr lang="en-US" sz="2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 2H</a:t>
                      </a:r>
                      <a:r>
                        <a:rPr lang="en-US" sz="2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224001" y="6944688"/>
            <a:ext cx="848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SEZ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224001" y="3545910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BoE</a:t>
            </a:r>
            <a:endParaRPr kumimoji="0" lang="it-IT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73210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64892" y="69485"/>
            <a:ext cx="12606728" cy="121977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LIFE BITMAPS: chemical precipitation BoE-SEZ</a:t>
            </a:r>
          </a:p>
        </p:txBody>
      </p:sp>
      <p:pic>
        <p:nvPicPr>
          <p:cNvPr id="4" name="Picture 3" descr="lif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809" y="69485"/>
            <a:ext cx="1466811" cy="12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3"/>
          <p:cNvGraphicFramePr>
            <a:graphicFrameLocks noGrp="1"/>
          </p:cNvGraphicFramePr>
          <p:nvPr/>
        </p:nvGraphicFramePr>
        <p:xfrm>
          <a:off x="1060704" y="2807203"/>
          <a:ext cx="11558016" cy="279712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00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7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1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6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97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03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084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7373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4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Wastewater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Si,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mg/L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2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mg/L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en-US" sz="2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mg/L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lang="en-US" sz="2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mg/L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2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mg/L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COD,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mg/L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56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256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en-US" sz="256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56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СООН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g/L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Anionic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surfactants, mg/L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lang="en-US" sz="2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13,300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SEZ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119,048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73,400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26,112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ectangle 4"/>
          <p:cNvSpPr/>
          <p:nvPr/>
        </p:nvSpPr>
        <p:spPr>
          <a:xfrm>
            <a:off x="1060704" y="2073216"/>
            <a:ext cx="9829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Light"/>
              </a:rPr>
              <a:t>         Chemical composition of wastewater after treatment </a:t>
            </a:r>
          </a:p>
        </p:txBody>
      </p:sp>
      <p:sp>
        <p:nvSpPr>
          <p:cNvPr id="13" name="Rectangle 4"/>
          <p:cNvSpPr/>
          <p:nvPr/>
        </p:nvSpPr>
        <p:spPr>
          <a:xfrm>
            <a:off x="946163" y="6152647"/>
            <a:ext cx="9829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Light"/>
              </a:rPr>
              <a:t>             Consumption of reagents (to be optimized)</a:t>
            </a:r>
            <a:endParaRPr kumimoji="0" lang="en-US" sz="2800" b="1" i="0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Light"/>
            </a:endParaRPr>
          </a:p>
        </p:txBody>
      </p:sp>
      <p:graphicFrame>
        <p:nvGraphicFramePr>
          <p:cNvPr id="14" name="Таблица 6"/>
          <p:cNvGraphicFramePr>
            <a:graphicFrameLocks noGrp="1"/>
          </p:cNvGraphicFramePr>
          <p:nvPr/>
        </p:nvGraphicFramePr>
        <p:xfrm>
          <a:off x="1060704" y="6827391"/>
          <a:ext cx="9397857" cy="24057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53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0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3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4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Wastewater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en-US" sz="24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(SO</a:t>
                      </a:r>
                      <a:r>
                        <a:rPr lang="en-US" sz="24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4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kg/m</a:t>
                      </a:r>
                      <a:r>
                        <a:rPr lang="en-US" sz="24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aseline="30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Ca(OH)</a:t>
                      </a:r>
                      <a:r>
                        <a:rPr lang="en-US" sz="24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kg/m</a:t>
                      </a:r>
                      <a:r>
                        <a:rPr lang="en-US" sz="24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aseline="30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NH4F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SEZ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65023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580</a:t>
                      </a:r>
                    </a:p>
                    <a:p>
                      <a:pPr marL="0" marR="0" indent="0" algn="ctr" defTabSz="65023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996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64892" y="69485"/>
            <a:ext cx="12606728" cy="121977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LIFE BITMAPS: block diagram</a:t>
            </a:r>
          </a:p>
        </p:txBody>
      </p:sp>
      <p:pic>
        <p:nvPicPr>
          <p:cNvPr id="4" name="Picture 3" descr="lif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809" y="69485"/>
            <a:ext cx="1466811" cy="12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9B5D6216-B6A3-47BE-9796-FE7BA375B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023" y="2081212"/>
            <a:ext cx="8468465" cy="6548438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Anteprima della diapositiva 6">
                <a:extLst>
                  <a:ext uri="{FF2B5EF4-FFF2-40B4-BE49-F238E27FC236}">
                    <a16:creationId xmlns:a16="http://schemas.microsoft.com/office/drawing/2014/main" id="{DD91D7AD-FA42-46BD-BCFA-D8E1F13AA32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61997507"/>
                  </p:ext>
                </p:extLst>
              </p:nvPr>
            </p:nvGraphicFramePr>
            <p:xfrm>
              <a:off x="-4672112" y="4476750"/>
              <a:ext cx="3251200" cy="2438400"/>
            </p:xfrm>
            <a:graphic>
              <a:graphicData uri="http://schemas.microsoft.com/office/powerpoint/2016/slidezoom">
                <pslz:sldZm>
                  <pslz:sldZmObj sldId="408" cId="4231848412">
                    <pslz:zmPr id="{E0EEA1EA-051F-4B89-A63C-853BCAE303BC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251200" cy="24384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Anteprima della diapositiva 6">
                <a:hlinkClick r:id="rId5" action="ppaction://hlinksldjump"/>
                <a:extLst>
                  <a:ext uri="{FF2B5EF4-FFF2-40B4-BE49-F238E27FC236}">
                    <a16:creationId xmlns="" xmlns:a16="http://schemas.microsoft.com/office/drawing/2014/main" id="{DD91D7AD-FA42-46BD-BCFA-D8E1F13AA32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4672112" y="4476750"/>
                <a:ext cx="3251200" cy="24384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1848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64892" y="69485"/>
            <a:ext cx="12606728" cy="121977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LIFE BITMAPS: flowsheet and process design</a:t>
            </a:r>
          </a:p>
        </p:txBody>
      </p:sp>
      <p:pic>
        <p:nvPicPr>
          <p:cNvPr id="4" name="Picture 3" descr="lif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809" y="69485"/>
            <a:ext cx="1466811" cy="12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64" y="2366963"/>
            <a:ext cx="12265984" cy="685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675133" y="2952750"/>
            <a:ext cx="2284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TMAH + PR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69231" y="6327241"/>
            <a:ext cx="906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BoE</a:t>
            </a:r>
            <a:endParaRPr kumimoji="0" lang="it-IT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  <a:sym typeface="Helvetica Ligh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53444" y="8010026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SEZ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0808389" y="4393397"/>
            <a:ext cx="1229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WWT</a:t>
            </a:r>
          </a:p>
        </p:txBody>
      </p:sp>
    </p:spTree>
    <p:extLst>
      <p:ext uri="{BB962C8B-B14F-4D97-AF65-F5344CB8AC3E}">
        <p14:creationId xmlns:p14="http://schemas.microsoft.com/office/powerpoint/2010/main" val="231247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64892" y="69485"/>
            <a:ext cx="12606728" cy="121977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THE PILOT PLANT</a:t>
            </a:r>
          </a:p>
        </p:txBody>
      </p:sp>
      <p:pic>
        <p:nvPicPr>
          <p:cNvPr id="4" name="Picture 3" descr="lif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809" y="69485"/>
            <a:ext cx="1466811" cy="12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C1DAC97-92A8-481D-A0B2-71EA2D02EC8F}"/>
              </a:ext>
            </a:extLst>
          </p:cNvPr>
          <p:cNvSpPr/>
          <p:nvPr/>
        </p:nvSpPr>
        <p:spPr>
          <a:xfrm>
            <a:off x="356180" y="1620248"/>
            <a:ext cx="11103428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Roboto"/>
                <a:ea typeface="Times New Roman" panose="02020603050405020304" pitchFamily="18" charset="0"/>
                <a:cs typeface="Helvetica" panose="020B0604020202020204" pitchFamily="34" charset="0"/>
              </a:rPr>
              <a:t>The treatment sections of the plant assembled inside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Times New Roman" panose="02020603050405020304" pitchFamily="18" charset="0"/>
                <a:cs typeface="Helvetica" panose="020B0604020202020204" pitchFamily="34" charset="0"/>
              </a:rPr>
              <a:t>two </a:t>
            </a:r>
          </a:p>
          <a:p>
            <a:pPr algn="l"/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Times New Roman" panose="02020603050405020304" pitchFamily="18" charset="0"/>
                <a:cs typeface="Helvetica" panose="020B0604020202020204" pitchFamily="34" charset="0"/>
              </a:rPr>
              <a:t>     aligned containers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Roboto"/>
                <a:ea typeface="Times New Roman" panose="02020603050405020304" pitchFamily="18" charset="0"/>
                <a:cs typeface="Helvetica" panose="020B0604020202020204" pitchFamily="34" charset="0"/>
              </a:rPr>
              <a:t>(30 ft. each placed on a concrete and</a:t>
            </a:r>
          </a:p>
          <a:p>
            <a:pPr algn="l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Roboto"/>
                <a:ea typeface="Times New Roman" panose="02020603050405020304" pitchFamily="18" charset="0"/>
                <a:cs typeface="Helvetica" panose="020B0604020202020204" pitchFamily="34" charset="0"/>
              </a:rPr>
              <a:t>     chemical proof platform to prevent any possible subsoil </a:t>
            </a:r>
          </a:p>
          <a:p>
            <a:pPr algn="l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Roboto"/>
                <a:ea typeface="Times New Roman" panose="02020603050405020304" pitchFamily="18" charset="0"/>
                <a:cs typeface="Helvetica" panose="020B0604020202020204" pitchFamily="34" charset="0"/>
              </a:rPr>
              <a:t>     contamination in case of leakages) and connected with </a:t>
            </a:r>
          </a:p>
          <a:p>
            <a:pPr algn="l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Roboto"/>
                <a:ea typeface="Times New Roman" panose="02020603050405020304" pitchFamily="18" charset="0"/>
                <a:cs typeface="Helvetica" panose="020B0604020202020204" pitchFamily="34" charset="0"/>
              </a:rPr>
              <a:t>     an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Times New Roman" panose="02020603050405020304" pitchFamily="18" charset="0"/>
                <a:cs typeface="Helvetica" panose="020B0604020202020204" pitchFamily="34" charset="0"/>
              </a:rPr>
              <a:t>external scrubber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Roboto"/>
                <a:ea typeface="Times New Roman" panose="02020603050405020304" pitchFamily="18" charset="0"/>
                <a:cs typeface="Helvetica" panose="020B0604020202020204" pitchFamily="34" charset="0"/>
              </a:rPr>
              <a:t>for the abatement of air emissions. </a:t>
            </a:r>
          </a:p>
          <a:p>
            <a:pPr algn="l"/>
            <a:endParaRPr lang="en-US" sz="1000" dirty="0">
              <a:solidFill>
                <a:schemeClr val="accent4">
                  <a:lumMod val="50000"/>
                </a:schemeClr>
              </a:solidFill>
              <a:latin typeface="Roboto"/>
              <a:cs typeface="Helvetica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Helvetica" panose="020B0604020202020204" pitchFamily="34" charset="0"/>
              </a:rPr>
              <a:t>TMAH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Roboto"/>
                <a:cs typeface="Helvetica" panose="020B0604020202020204" pitchFamily="34" charset="0"/>
              </a:rPr>
              <a:t> directly fed from the site collecting tank of that waste, whereas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Helvetica" panose="020B0604020202020204" pitchFamily="34" charset="0"/>
              </a:rPr>
              <a:t>ammonium fluoride and acid mix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Roboto"/>
                <a:cs typeface="Helvetica" panose="020B0604020202020204" pitchFamily="34" charset="0"/>
              </a:rPr>
              <a:t>wastewaters are automatically transferred by the operator from drums inside the dedicated section of the plant.</a:t>
            </a:r>
          </a:p>
          <a:p>
            <a:pPr algn="l"/>
            <a:endParaRPr lang="en-US" sz="1000" dirty="0">
              <a:solidFill>
                <a:schemeClr val="accent4">
                  <a:lumMod val="50000"/>
                </a:schemeClr>
              </a:solidFill>
              <a:latin typeface="Roboto"/>
              <a:cs typeface="Helvetica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Roboto"/>
                <a:cs typeface="Helvetica" panose="020B0604020202020204" pitchFamily="34" charset="0"/>
              </a:rPr>
              <a:t>The first container includes the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Helvetica" panose="020B0604020202020204" pitchFamily="34" charset="0"/>
              </a:rPr>
              <a:t>biological section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Roboto"/>
                <a:cs typeface="Helvetica" panose="020B0604020202020204" pitchFamily="34" charset="0"/>
              </a:rPr>
              <a:t>made by three reactors operating in sequence to accelerate the TMAH degradation. This section can be operated for a wide range of TMAH input flows.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sz="1000" dirty="0">
              <a:solidFill>
                <a:schemeClr val="accent4">
                  <a:lumMod val="50000"/>
                </a:schemeClr>
              </a:solidFill>
              <a:latin typeface="Roboto"/>
              <a:cs typeface="Helvetica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Roboto"/>
                <a:cs typeface="Helvetica" panose="020B0604020202020204" pitchFamily="34" charset="0"/>
              </a:rPr>
              <a:t>The other container hosts a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Helvetica" panose="020B0604020202020204" pitchFamily="34" charset="0"/>
              </a:rPr>
              <a:t>chemical-physical section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Roboto"/>
                <a:cs typeface="Helvetica" panose="020B0604020202020204" pitchFamily="34" charset="0"/>
              </a:rPr>
              <a:t>including a reactor and a small filter-press.</a:t>
            </a:r>
          </a:p>
          <a:p>
            <a:pPr algn="l"/>
            <a:endParaRPr lang="en-US" sz="1000" dirty="0">
              <a:solidFill>
                <a:schemeClr val="accent4">
                  <a:lumMod val="50000"/>
                </a:schemeClr>
              </a:solidFill>
              <a:latin typeface="Roboto"/>
              <a:cs typeface="Helvetica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Roboto"/>
                <a:cs typeface="Helvetica" panose="020B0604020202020204" pitchFamily="34" charset="0"/>
              </a:rPr>
              <a:t>All the volatile substances generated with treatments are captured and conveyed to the scrubber in order to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Helvetica" panose="020B0604020202020204" pitchFamily="34" charset="0"/>
              </a:rPr>
              <a:t>minimize air emissions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Roboto"/>
                <a:cs typeface="Helvetica" panose="020B0604020202020204" pitchFamily="34" charset="0"/>
              </a:rPr>
              <a:t>.    </a:t>
            </a:r>
          </a:p>
          <a:p>
            <a:pPr algn="l"/>
            <a:endParaRPr lang="en-US" sz="1000" dirty="0">
              <a:solidFill>
                <a:schemeClr val="accent4">
                  <a:lumMod val="50000"/>
                </a:schemeClr>
              </a:solidFill>
              <a:latin typeface="Roboto"/>
              <a:cs typeface="Helvetica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Roboto"/>
                <a:cs typeface="Helvetica" panose="020B0604020202020204" pitchFamily="34" charset="0"/>
              </a:rPr>
              <a:t>The output liquid streams from the two treatment sections are collected and discharged to the site biological wastewater treatment plant.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BD4BBC-6EC9-4E03-BD4C-28491D8D3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4079" y="1582807"/>
            <a:ext cx="3747540" cy="182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07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64892" y="69485"/>
            <a:ext cx="12606728" cy="121977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LIFE BITMAPS: pilot plant – Container 1</a:t>
            </a:r>
          </a:p>
        </p:txBody>
      </p:sp>
      <p:pic>
        <p:nvPicPr>
          <p:cNvPr id="4" name="Picture 3" descr="lif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809" y="69485"/>
            <a:ext cx="1466811" cy="12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73" y="1956895"/>
            <a:ext cx="5852288" cy="2757726"/>
          </a:xfrm>
          <a:prstGeom prst="rect">
            <a:avLst/>
          </a:prstGeom>
        </p:spPr>
      </p:pic>
      <p:pic>
        <p:nvPicPr>
          <p:cNvPr id="2050" name="Immagin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915" y="5760328"/>
            <a:ext cx="3192062" cy="284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999232" y="5766308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                     </a:t>
            </a:r>
            <a:endParaRPr kumimoji="0" lang="en-GB" alt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999232" y="8509508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  <a:sym typeface="Helvetica Light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361" y="5760328"/>
            <a:ext cx="3830277" cy="287270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0" y="1907620"/>
            <a:ext cx="2104814" cy="280641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361" y="1907620"/>
            <a:ext cx="2126487" cy="2835316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3383217" y="4899636"/>
            <a:ext cx="5618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General </a:t>
            </a:r>
            <a:r>
              <a:rPr kumimoji="0" lang="it-IT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overview</a:t>
            </a: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 of the mobile </a:t>
            </a:r>
            <a:r>
              <a:rPr kumimoji="0" lang="it-IT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pilot</a:t>
            </a: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 </a:t>
            </a:r>
            <a:r>
              <a:rPr kumimoji="0" lang="it-IT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plant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  <a:sym typeface="Helvetica Light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383217" y="8931963"/>
            <a:ext cx="7127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Neutralization</a:t>
            </a: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 of TMAH and N°3 </a:t>
            </a:r>
            <a:r>
              <a:rPr kumimoji="0" lang="it-IT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bio-reactors</a:t>
            </a: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 in </a:t>
            </a:r>
            <a:r>
              <a:rPr kumimoji="0" lang="it-IT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series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48551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64892" y="69485"/>
            <a:ext cx="12606728" cy="121977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LIFE BITMAPS: pilot plant – Container 2</a:t>
            </a:r>
          </a:p>
        </p:txBody>
      </p:sp>
      <p:pic>
        <p:nvPicPr>
          <p:cNvPr id="4" name="Picture 3" descr="lif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809" y="69485"/>
            <a:ext cx="1466811" cy="12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" y="2249650"/>
            <a:ext cx="2533904" cy="450471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028" y="2271839"/>
            <a:ext cx="2521423" cy="448252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402" y="2249650"/>
            <a:ext cx="2533904" cy="450471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396" y="2249650"/>
            <a:ext cx="2533904" cy="450471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70927" y="7467522"/>
            <a:ext cx="8311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Container for the treatment of </a:t>
            </a:r>
            <a:r>
              <a:rPr kumimoji="0" lang="it-IT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BoE</a:t>
            </a: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 and SEZ</a:t>
            </a:r>
          </a:p>
        </p:txBody>
      </p:sp>
    </p:spTree>
    <p:extLst>
      <p:ext uri="{BB962C8B-B14F-4D97-AF65-F5344CB8AC3E}">
        <p14:creationId xmlns:p14="http://schemas.microsoft.com/office/powerpoint/2010/main" val="1221908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64892" y="69485"/>
            <a:ext cx="12606728" cy="121977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LIFE BITMAPS: pilot plant biological tests</a:t>
            </a:r>
          </a:p>
        </p:txBody>
      </p:sp>
      <p:pic>
        <p:nvPicPr>
          <p:cNvPr id="4" name="Picture 3" descr="lif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809" y="69485"/>
            <a:ext cx="1466811" cy="12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999232" y="5766308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                     </a:t>
            </a:r>
            <a:endParaRPr kumimoji="0" lang="en-GB" alt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999232" y="8509508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  <a:sym typeface="Helvetica Light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315451" y="8954381"/>
            <a:ext cx="7678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TMAH biodegradation yield (5 L/h of neutralized feed as-is)</a:t>
            </a:r>
          </a:p>
        </p:txBody>
      </p:sp>
      <p:pic>
        <p:nvPicPr>
          <p:cNvPr id="9" name="Immagin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719" y="1979302"/>
            <a:ext cx="2958193" cy="1373498"/>
          </a:xfrm>
          <a:prstGeom prst="rect">
            <a:avLst/>
          </a:prstGeom>
        </p:spPr>
      </p:pic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2426526" y="6551411"/>
          <a:ext cx="7406132" cy="22188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59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9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9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7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4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38325" algn="l"/>
                        </a:tabLst>
                      </a:pPr>
                      <a:r>
                        <a:rPr lang="en-GB" sz="2400" b="1" dirty="0">
                          <a:effectLst/>
                        </a:rPr>
                        <a:t>Time [h]</a:t>
                      </a:r>
                      <a:endParaRPr lang="it-IT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38325" algn="l"/>
                        </a:tabLst>
                      </a:pPr>
                      <a:r>
                        <a:rPr lang="en-GB" sz="2400" b="1" dirty="0">
                          <a:effectLst/>
                        </a:rPr>
                        <a:t>R101</a:t>
                      </a:r>
                      <a:endParaRPr lang="it-IT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38325" algn="l"/>
                        </a:tabLst>
                      </a:pPr>
                      <a:r>
                        <a:rPr lang="en-GB" sz="2400" b="1">
                          <a:effectLst/>
                        </a:rPr>
                        <a:t>R102</a:t>
                      </a:r>
                      <a:endParaRPr lang="it-IT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38325" algn="l"/>
                        </a:tabLst>
                      </a:pPr>
                      <a:r>
                        <a:rPr lang="en-GB" sz="2400" b="1" dirty="0">
                          <a:effectLst/>
                        </a:rPr>
                        <a:t>R013</a:t>
                      </a:r>
                      <a:endParaRPr lang="it-IT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38325" algn="l"/>
                        </a:tabLst>
                      </a:pPr>
                      <a:r>
                        <a:rPr lang="en-GB" sz="2400" b="1">
                          <a:effectLst/>
                        </a:rPr>
                        <a:t>48</a:t>
                      </a:r>
                      <a:endParaRPr lang="it-IT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38325" algn="l"/>
                        </a:tabLst>
                      </a:pPr>
                      <a:r>
                        <a:rPr lang="en-GB" sz="2400" b="1" dirty="0">
                          <a:effectLst/>
                        </a:rPr>
                        <a:t>7.53%</a:t>
                      </a:r>
                      <a:endParaRPr lang="it-IT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38325" algn="l"/>
                        </a:tabLst>
                      </a:pPr>
                      <a:r>
                        <a:rPr lang="en-GB" sz="2400" b="1" dirty="0">
                          <a:effectLst/>
                        </a:rPr>
                        <a:t>45.10%</a:t>
                      </a:r>
                      <a:endParaRPr lang="it-IT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38325" algn="l"/>
                        </a:tabLst>
                      </a:pPr>
                      <a:r>
                        <a:rPr lang="en-GB" sz="2400" b="1" dirty="0">
                          <a:effectLst/>
                        </a:rPr>
                        <a:t>55.38%</a:t>
                      </a:r>
                      <a:endParaRPr lang="it-IT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38325" algn="l"/>
                        </a:tabLst>
                      </a:pPr>
                      <a:r>
                        <a:rPr lang="en-GB" sz="2400" b="1">
                          <a:effectLst/>
                        </a:rPr>
                        <a:t>168</a:t>
                      </a:r>
                      <a:endParaRPr lang="it-IT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38325" algn="l"/>
                        </a:tabLst>
                      </a:pPr>
                      <a:r>
                        <a:rPr lang="en-GB" sz="2400" b="1">
                          <a:effectLst/>
                        </a:rPr>
                        <a:t>61.46%</a:t>
                      </a:r>
                      <a:endParaRPr lang="it-IT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38325" algn="l"/>
                        </a:tabLst>
                      </a:pPr>
                      <a:r>
                        <a:rPr lang="en-GB" sz="2400" b="1" dirty="0">
                          <a:effectLst/>
                        </a:rPr>
                        <a:t>96.47%</a:t>
                      </a:r>
                      <a:endParaRPr lang="it-IT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38325" algn="l"/>
                        </a:tabLst>
                      </a:pPr>
                      <a:r>
                        <a:rPr lang="en-GB" sz="2400" b="1" dirty="0">
                          <a:effectLst/>
                        </a:rPr>
                        <a:t>99.97%</a:t>
                      </a:r>
                      <a:endParaRPr lang="it-IT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38325" algn="l"/>
                        </a:tabLst>
                      </a:pPr>
                      <a:r>
                        <a:rPr lang="en-GB" sz="2400" b="1">
                          <a:effectLst/>
                        </a:rPr>
                        <a:t>192</a:t>
                      </a:r>
                      <a:endParaRPr lang="it-IT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38325" algn="l"/>
                        </a:tabLst>
                      </a:pPr>
                      <a:r>
                        <a:rPr lang="en-GB" sz="2400" b="1" dirty="0">
                          <a:effectLst/>
                        </a:rPr>
                        <a:t>55.48%</a:t>
                      </a:r>
                      <a:endParaRPr lang="it-IT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38325" algn="l"/>
                        </a:tabLst>
                      </a:pPr>
                      <a:r>
                        <a:rPr lang="en-GB" sz="2400" b="1" dirty="0">
                          <a:effectLst/>
                        </a:rPr>
                        <a:t>90.82%</a:t>
                      </a:r>
                      <a:endParaRPr lang="it-IT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38325" algn="l"/>
                        </a:tabLst>
                      </a:pPr>
                      <a:r>
                        <a:rPr lang="en-GB" sz="2400" b="1" dirty="0">
                          <a:effectLst/>
                        </a:rPr>
                        <a:t>99.02%</a:t>
                      </a:r>
                      <a:endParaRPr lang="it-IT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/>
          <p:nvPr/>
        </p:nvGraphicFramePr>
        <p:xfrm>
          <a:off x="2476947" y="1644442"/>
          <a:ext cx="7355711" cy="4435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39671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64892" y="69485"/>
            <a:ext cx="12606728" cy="121977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LIFE BITMAPS: data analysis of biological tests</a:t>
            </a:r>
          </a:p>
        </p:txBody>
      </p:sp>
      <p:pic>
        <p:nvPicPr>
          <p:cNvPr id="4" name="Picture 3" descr="lif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809" y="69485"/>
            <a:ext cx="1466811" cy="12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999232" y="5766308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                     </a:t>
            </a:r>
            <a:endParaRPr kumimoji="0" lang="en-GB" alt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467043" y="7647435"/>
            <a:ext cx="39581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Parameters</a:t>
            </a: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 of </a:t>
            </a:r>
            <a:r>
              <a:rPr kumimoji="0" lang="it-IT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Monod</a:t>
            </a: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 model:</a:t>
            </a:r>
          </a:p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  <a:sym typeface="Helvetica Light"/>
            </a:endParaRPr>
          </a:p>
          <a:p>
            <a:pPr marL="342900" marR="0" lvl="0" indent="-34290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mbol" panose="05050102010706020507" pitchFamily="18" charset="2"/>
                <a:ea typeface="+mn-ea"/>
                <a:cs typeface="+mn-cs"/>
                <a:sym typeface="Helvetica Light"/>
              </a:rPr>
              <a:t>m</a:t>
            </a:r>
            <a:r>
              <a:rPr kumimoji="0" lang="it-IT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max</a:t>
            </a: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 = 0,012 h-1</a:t>
            </a:r>
          </a:p>
          <a:p>
            <a:pPr marL="342900" marR="0" lvl="0" indent="-34290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Ks</a:t>
            </a: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 = 250 mg/L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754561A0-288E-4D00-ACDD-8DFF40C2493F}"/>
              </a:ext>
            </a:extLst>
          </p:cNvPr>
          <p:cNvGraphicFramePr>
            <a:graphicFrameLocks/>
          </p:cNvGraphicFramePr>
          <p:nvPr/>
        </p:nvGraphicFramePr>
        <p:xfrm>
          <a:off x="1481581" y="1717743"/>
          <a:ext cx="9635597" cy="5501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7458523" y="8087619"/>
                <a:ext cx="2649059" cy="11423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584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Light"/>
                        </a:rPr>
                        <m:t>µ=</m:t>
                      </m:r>
                      <m:f>
                        <m:fPr>
                          <m:ctrlPr>
                            <a:rPr kumimoji="0" lang="it-IT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fPr>
                        <m:num>
                          <m:r>
                            <a:rPr kumimoji="0" lang="it-IT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µ</m:t>
                          </m:r>
                          <m:r>
                            <a:rPr kumimoji="0" lang="it-IT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𝑚𝑎𝑥</m:t>
                          </m:r>
                          <m:r>
                            <a:rPr kumimoji="0" lang="it-IT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 </m:t>
                          </m:r>
                          <m:r>
                            <a:rPr kumimoji="0" lang="it-IT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𝑆</m:t>
                          </m:r>
                        </m:num>
                        <m:den>
                          <m:r>
                            <a:rPr kumimoji="0" lang="it-IT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𝐾𝑠</m:t>
                          </m:r>
                          <m:r>
                            <a:rPr kumimoji="0" lang="it-IT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+</m:t>
                          </m:r>
                          <m:r>
                            <a:rPr kumimoji="0" lang="it-IT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kumimoji="0" lang="it-IT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523" y="8087619"/>
                <a:ext cx="2649059" cy="11423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1407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64892" y="69485"/>
            <a:ext cx="12606728" cy="121977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     LIFE BITMAPS: biological tests on WWT plants</a:t>
            </a:r>
          </a:p>
        </p:txBody>
      </p:sp>
      <p:pic>
        <p:nvPicPr>
          <p:cNvPr id="4" name="Picture 3" descr="lif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809" y="69485"/>
            <a:ext cx="1466811" cy="12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999232" y="5766308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                     </a:t>
            </a:r>
            <a:endParaRPr kumimoji="0" lang="en-GB" alt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Helvetica Light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49" y="2209439"/>
            <a:ext cx="9133178" cy="184885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55494" y="1581402"/>
            <a:ext cx="3001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Test in </a:t>
            </a:r>
            <a:r>
              <a:rPr lang="en-US" sz="3200" b="1" dirty="0"/>
              <a:t>real</a:t>
            </a:r>
            <a:r>
              <a:rPr lang="it-IT" sz="3200" b="1" dirty="0"/>
              <a:t> scale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25" y="4249416"/>
            <a:ext cx="6565719" cy="4532634"/>
          </a:xfrm>
          <a:prstGeom prst="rect">
            <a:avLst/>
          </a:prstGeom>
        </p:spPr>
      </p:pic>
      <p:pic>
        <p:nvPicPr>
          <p:cNvPr id="9" name="Immagine 8" descr="Immagine che contiene segnale, disegnando&#10;&#10;Descrizione generata automaticamente">
            <a:extLst>
              <a:ext uri="{FF2B5EF4-FFF2-40B4-BE49-F238E27FC236}">
                <a16:creationId xmlns:a16="http://schemas.microsoft.com/office/drawing/2014/main" id="{5974F20D-8962-45EE-840F-D99F9711FF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561" y="907900"/>
            <a:ext cx="3020495" cy="877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68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9E32EEA-F82C-48EE-A4EF-37378900F4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130" y="2525247"/>
            <a:ext cx="11236365" cy="789861"/>
          </a:xfrm>
        </p:spPr>
        <p:txBody>
          <a:bodyPr/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rgbClr val="0070C0"/>
                </a:solidFill>
              </a:rPr>
              <a:t>A large amount of developer is used by the manufacturing of electronics &amp; semiconductors (</a:t>
            </a:r>
            <a:r>
              <a:rPr lang="en-GB" sz="2800" dirty="0" err="1">
                <a:solidFill>
                  <a:srgbClr val="0070C0"/>
                </a:solidFill>
              </a:rPr>
              <a:t>E&amp;S</a:t>
            </a:r>
            <a:r>
              <a:rPr lang="en-GB" sz="2800" dirty="0">
                <a:solidFill>
                  <a:srgbClr val="0070C0"/>
                </a:solidFill>
              </a:rPr>
              <a:t>) industries. 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endParaRPr lang="en-GB" sz="2800" dirty="0">
              <a:solidFill>
                <a:srgbClr val="0070C0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rgbClr val="0070C0"/>
                </a:solidFill>
              </a:rPr>
              <a:t>A high alkaline matter is the main ingredient of developer:  </a:t>
            </a:r>
          </a:p>
          <a:p>
            <a:pPr algn="ctr"/>
            <a:r>
              <a:rPr lang="en-GB" sz="2800" dirty="0" err="1">
                <a:solidFill>
                  <a:srgbClr val="0070C0"/>
                </a:solidFill>
              </a:rPr>
              <a:t>TMAH</a:t>
            </a:r>
            <a:r>
              <a:rPr lang="en-GB" sz="2800" dirty="0">
                <a:solidFill>
                  <a:srgbClr val="0070C0"/>
                </a:solidFill>
              </a:rPr>
              <a:t> solutions are usually used.</a:t>
            </a:r>
          </a:p>
        </p:txBody>
      </p:sp>
      <p:pic>
        <p:nvPicPr>
          <p:cNvPr id="4" name="Picture 2" descr="TMAH.svg">
            <a:hlinkClick r:id="rId2"/>
            <a:extLst>
              <a:ext uri="{FF2B5EF4-FFF2-40B4-BE49-F238E27FC236}">
                <a16:creationId xmlns:a16="http://schemas.microsoft.com/office/drawing/2014/main" id="{58BA1E44-08E5-4B6F-8FEC-1F478C88B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977" y="5490447"/>
            <a:ext cx="2870119" cy="21956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83B4283-DDA0-48E2-A227-67726E052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4864" y="5490447"/>
            <a:ext cx="3095071" cy="2979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5DD14AA-86CF-4C61-933C-97A27594F8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0106" y="6186778"/>
            <a:ext cx="2256453" cy="2283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Elemento grafico 12" descr="Mano aperta con pianta">
            <a:extLst>
              <a:ext uri="{FF2B5EF4-FFF2-40B4-BE49-F238E27FC236}">
                <a16:creationId xmlns:a16="http://schemas.microsoft.com/office/drawing/2014/main" id="{112533F0-71BF-474F-A204-777A0314008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8749" y="-781050"/>
            <a:ext cx="10074435" cy="10074435"/>
          </a:xfrm>
          <a:prstGeom prst="rect">
            <a:avLst/>
          </a:prstGeom>
        </p:spPr>
      </p:pic>
      <p:sp>
        <p:nvSpPr>
          <p:cNvPr id="16" name="Segnaposto testo 1">
            <a:extLst>
              <a:ext uri="{FF2B5EF4-FFF2-40B4-BE49-F238E27FC236}">
                <a16:creationId xmlns:a16="http://schemas.microsoft.com/office/drawing/2014/main" id="{39A6D565-61A5-44D2-AE85-EFE2C89BE2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3266" y="172714"/>
            <a:ext cx="11658267" cy="1580450"/>
          </a:xfrm>
          <a:ln>
            <a:solidFill>
              <a:schemeClr val="accent3"/>
            </a:solidFill>
          </a:ln>
        </p:spPr>
        <p:txBody>
          <a:bodyPr/>
          <a:lstStyle/>
          <a:p>
            <a:pPr algn="ctr"/>
            <a:r>
              <a:rPr lang="en-GB" dirty="0">
                <a:solidFill>
                  <a:schemeClr val="accent3"/>
                </a:solidFill>
              </a:rPr>
              <a:t>The environmental problem targeted market </a:t>
            </a:r>
          </a:p>
        </p:txBody>
      </p:sp>
    </p:spTree>
    <p:extLst>
      <p:ext uri="{BB962C8B-B14F-4D97-AF65-F5344CB8AC3E}">
        <p14:creationId xmlns:p14="http://schemas.microsoft.com/office/powerpoint/2010/main" val="790812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64892" y="69485"/>
            <a:ext cx="12606728" cy="121977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Feeding residual TMAH to the existing WWT </a:t>
            </a:r>
          </a:p>
        </p:txBody>
      </p:sp>
      <p:pic>
        <p:nvPicPr>
          <p:cNvPr id="4" name="Picture 3" descr="lif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809" y="69485"/>
            <a:ext cx="1466811" cy="12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516" y="2886572"/>
            <a:ext cx="8052534" cy="629324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24016" y="1490739"/>
            <a:ext cx="12647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Residual TMAH was fed to the WWT (active sludge process): in the figure the experimental results in terms of TMAH at the exit of WWT is compared with simulated data (CSTR model without biochemical reaction).</a:t>
            </a:r>
          </a:p>
        </p:txBody>
      </p:sp>
    </p:spTree>
    <p:extLst>
      <p:ext uri="{BB962C8B-B14F-4D97-AF65-F5344CB8AC3E}">
        <p14:creationId xmlns:p14="http://schemas.microsoft.com/office/powerpoint/2010/main" val="4069313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B8CA6831-5B73-4144-BB83-134DB21D6A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4892" y="69485"/>
            <a:ext cx="12606728" cy="121977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LIFE BITMAPS: data analysis of chemical tests</a:t>
            </a:r>
          </a:p>
        </p:txBody>
      </p:sp>
      <p:pic>
        <p:nvPicPr>
          <p:cNvPr id="5" name="Immagine 4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C9312116-4104-46AC-A19F-BCF7A3A8D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92" y="2171700"/>
            <a:ext cx="11851598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415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1EB3C033-7FCA-451D-935E-1D91673327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4892" y="69485"/>
            <a:ext cx="12606728" cy="121977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LIFE BITMAPS: Industrial Plant Design 1/2</a:t>
            </a:r>
          </a:p>
        </p:txBody>
      </p:sp>
      <p:pic>
        <p:nvPicPr>
          <p:cNvPr id="6" name="Picture 3" descr="life">
            <a:extLst>
              <a:ext uri="{FF2B5EF4-FFF2-40B4-BE49-F238E27FC236}">
                <a16:creationId xmlns:a16="http://schemas.microsoft.com/office/drawing/2014/main" id="{90D06ADC-6FCF-43D2-8F8F-735031248E9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809" y="69485"/>
            <a:ext cx="1466811" cy="12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B1C44DF-9652-4AFD-8684-90B857CC0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" y="2476500"/>
            <a:ext cx="11804650" cy="544830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5211B1C-3377-451C-8FB4-13E76C120843}"/>
              </a:ext>
            </a:extLst>
          </p:cNvPr>
          <p:cNvSpPr/>
          <p:nvPr/>
        </p:nvSpPr>
        <p:spPr>
          <a:xfrm>
            <a:off x="600075" y="5905500"/>
            <a:ext cx="10704733" cy="2019300"/>
          </a:xfrm>
          <a:prstGeom prst="rect">
            <a:avLst/>
          </a:prstGeom>
          <a:gradFill>
            <a:gsLst>
              <a:gs pos="20000">
                <a:srgbClr val="FFCCFF">
                  <a:alpha val="2000"/>
                </a:srgbClr>
              </a:gs>
              <a:gs pos="0">
                <a:schemeClr val="accent3"/>
              </a:gs>
            </a:gsLst>
          </a:gra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mile 9">
            <a:extLst>
              <a:ext uri="{FF2B5EF4-FFF2-40B4-BE49-F238E27FC236}">
                <a16:creationId xmlns:a16="http://schemas.microsoft.com/office/drawing/2014/main" id="{96161E69-124F-4C9C-8834-77B2EEA84C90}"/>
              </a:ext>
            </a:extLst>
          </p:cNvPr>
          <p:cNvSpPr/>
          <p:nvPr/>
        </p:nvSpPr>
        <p:spPr>
          <a:xfrm>
            <a:off x="11092767" y="6162675"/>
            <a:ext cx="1524000" cy="1504950"/>
          </a:xfrm>
          <a:prstGeom prst="smileyFace">
            <a:avLst/>
          </a:prstGeom>
          <a:solidFill>
            <a:srgbClr val="99FF99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36D4CB4-F355-4189-898D-4D571BE63571}"/>
              </a:ext>
            </a:extLst>
          </p:cNvPr>
          <p:cNvSpPr txBox="1"/>
          <p:nvPr/>
        </p:nvSpPr>
        <p:spPr>
          <a:xfrm>
            <a:off x="3371850" y="6486346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Optimal</a:t>
            </a:r>
            <a:r>
              <a:rPr lang="it-IT" dirty="0"/>
              <a:t> </a:t>
            </a:r>
            <a:r>
              <a:rPr lang="it-IT" dirty="0" err="1"/>
              <a:t>configuration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5582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64892" y="69485"/>
            <a:ext cx="12606728" cy="121977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LIFE BITMAPS: lay-out</a:t>
            </a:r>
          </a:p>
        </p:txBody>
      </p:sp>
      <p:pic>
        <p:nvPicPr>
          <p:cNvPr id="4" name="Picture 3" descr="lif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809" y="69485"/>
            <a:ext cx="1466811" cy="12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999232" y="5766308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                     </a:t>
            </a:r>
            <a:endParaRPr kumimoji="0" lang="en-GB" alt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999232" y="8509508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  <a:sym typeface="Helvetica Light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58" y="1461059"/>
            <a:ext cx="11649456" cy="829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561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64892" y="69485"/>
            <a:ext cx="12606728" cy="121977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M&amp;E balance + Business case</a:t>
            </a:r>
          </a:p>
        </p:txBody>
      </p:sp>
      <p:pic>
        <p:nvPicPr>
          <p:cNvPr id="4" name="Picture 3" descr="lif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809" y="69485"/>
            <a:ext cx="1466811" cy="12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999232" y="5766308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                     </a:t>
            </a:r>
            <a:endParaRPr kumimoji="0" lang="en-GB" alt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999232" y="8509508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  <a:sym typeface="Helvetica Ligh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89F0203-5AE8-4626-ADE7-0EEEB627334A}"/>
              </a:ext>
            </a:extLst>
          </p:cNvPr>
          <p:cNvSpPr txBox="1"/>
          <p:nvPr/>
        </p:nvSpPr>
        <p:spPr>
          <a:xfrm>
            <a:off x="3137536" y="8781952"/>
            <a:ext cx="6729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V R101 =  V R102 = V R103 = 30 m3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6824C0D-67AE-4C52-AAB9-FC11BB331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91" y="1567691"/>
            <a:ext cx="10310118" cy="694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51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BA03D76F-78F6-41AD-BB60-EA7B55FD6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4892" y="69485"/>
            <a:ext cx="12606728" cy="121977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M&amp;E balance + Business case</a:t>
            </a:r>
          </a:p>
        </p:txBody>
      </p:sp>
      <p:pic>
        <p:nvPicPr>
          <p:cNvPr id="4" name="Picture 3" descr="life">
            <a:extLst>
              <a:ext uri="{FF2B5EF4-FFF2-40B4-BE49-F238E27FC236}">
                <a16:creationId xmlns:a16="http://schemas.microsoft.com/office/drawing/2014/main" id="{706B04AD-3EC0-41EF-B23C-8D07E530474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809" y="69485"/>
            <a:ext cx="1466811" cy="12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8B977D4-6801-437C-95E7-624597E62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762" y="1549716"/>
            <a:ext cx="7847916" cy="775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81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64892" y="69485"/>
            <a:ext cx="12606728" cy="121977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   LIFE BITMAPS: preliminary economical feasibility</a:t>
            </a:r>
          </a:p>
        </p:txBody>
      </p:sp>
      <p:pic>
        <p:nvPicPr>
          <p:cNvPr id="4" name="Picture 3" descr="lif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809" y="69485"/>
            <a:ext cx="1466811" cy="12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999232" y="5766308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                     </a:t>
            </a:r>
            <a:endParaRPr kumimoji="0" lang="en-GB" alt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999232" y="8509508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  <a:sym typeface="Helvetica Ligh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232" y="1820013"/>
            <a:ext cx="5350625" cy="188766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7B86F51-2D48-4B03-849B-F28036CB5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878" y="4393891"/>
            <a:ext cx="9591768" cy="411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324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87AD74EE-7696-46CF-9EC4-B7430370BA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4892" y="69485"/>
            <a:ext cx="12606728" cy="121977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   LIFE BITMAPS: preliminary economical feasibility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122CF3F-2B68-44BD-85BC-8334C6595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6951"/>
            <a:ext cx="13101156" cy="346138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793DE26-EDF5-4F67-96BC-353CCB170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24" y="5246032"/>
            <a:ext cx="7503192" cy="428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935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64892" y="133444"/>
            <a:ext cx="12606728" cy="121977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LCA results: comparison of “environmental index” before 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and after LIFE project</a:t>
            </a:r>
          </a:p>
        </p:txBody>
      </p:sp>
      <p:pic>
        <p:nvPicPr>
          <p:cNvPr id="4" name="Picture 3" descr="lif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809" y="69485"/>
            <a:ext cx="1466811" cy="12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999232" y="5766308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                     </a:t>
            </a:r>
            <a:endParaRPr kumimoji="0" lang="en-GB" alt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999232" y="8509508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  <a:sym typeface="Helvetica Light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896FBA6-6747-4DBE-86C5-16F346395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49" y="1434299"/>
            <a:ext cx="11170542" cy="581231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732" y="6330185"/>
            <a:ext cx="4860888" cy="321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978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F7204A55-E002-4AE2-80A9-F1C9AFB50F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4892" y="133444"/>
            <a:ext cx="12606728" cy="121977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Action B5 – Report on planned steps towards the technology commercialization by BFC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208" y="1545624"/>
            <a:ext cx="9747504" cy="801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38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1">
            <a:extLst>
              <a:ext uri="{FF2B5EF4-FFF2-40B4-BE49-F238E27FC236}">
                <a16:creationId xmlns:a16="http://schemas.microsoft.com/office/drawing/2014/main" id="{2F42B179-6E08-4DD6-95FD-4BE21D9086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3266" y="172714"/>
            <a:ext cx="11658267" cy="1580450"/>
          </a:xfrm>
          <a:ln>
            <a:solidFill>
              <a:schemeClr val="accent3"/>
            </a:solidFill>
          </a:ln>
        </p:spPr>
        <p:txBody>
          <a:bodyPr/>
          <a:lstStyle/>
          <a:p>
            <a:pPr algn="ctr"/>
            <a:r>
              <a:rPr lang="en-GB" dirty="0">
                <a:solidFill>
                  <a:schemeClr val="accent3"/>
                </a:solidFill>
              </a:rPr>
              <a:t>The environmental problem targeted market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B39B552-E896-419B-945E-40E61150E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42299"/>
            <a:ext cx="8363701" cy="458936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9BD48C0-7E9A-4600-9DDA-E0895AF1C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0188" y="2441863"/>
            <a:ext cx="3530033" cy="15949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3A381A23-E769-4F83-9101-0BA2EC4ACFAA}"/>
              </a:ext>
            </a:extLst>
          </p:cNvPr>
          <p:cNvSpPr/>
          <p:nvPr/>
        </p:nvSpPr>
        <p:spPr>
          <a:xfrm>
            <a:off x="8020050" y="4557419"/>
            <a:ext cx="4984750" cy="193899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This substance is a </a:t>
            </a:r>
            <a:r>
              <a:rPr lang="en-GB" sz="2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colorless</a:t>
            </a: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to light yellow solutions and due to its highly alkalinity and toxic properties, there were several accidents of poisoning and deaths caused by </a:t>
            </a:r>
            <a:r>
              <a:rPr lang="en-GB" sz="2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TMAH</a:t>
            </a: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which is dangerous also in diluted formulations. 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3057B53-B18E-406A-81CF-FF9DA09AE33F}"/>
              </a:ext>
            </a:extLst>
          </p:cNvPr>
          <p:cNvSpPr/>
          <p:nvPr/>
        </p:nvSpPr>
        <p:spPr>
          <a:xfrm>
            <a:off x="2141830" y="6986662"/>
            <a:ext cx="8721140" cy="101566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TMAH</a:t>
            </a: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is also </a:t>
            </a:r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toxic</a:t>
            </a: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for water environment, the </a:t>
            </a:r>
            <a:r>
              <a:rPr lang="en-GB" sz="2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NOEC</a:t>
            </a: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(No Observed Effect Concentration) to prevent chronic toxic effects on invertebrates (</a:t>
            </a:r>
            <a:r>
              <a:rPr lang="en-GB" sz="2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Ceriodphania</a:t>
            </a: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dubia</a:t>
            </a: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Daphnia magna) is 0.02 mg/L. 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2BCB361-26D8-4B6C-B5EB-8459EDA90D31}"/>
              </a:ext>
            </a:extLst>
          </p:cNvPr>
          <p:cNvSpPr/>
          <p:nvPr/>
        </p:nvSpPr>
        <p:spPr>
          <a:xfrm>
            <a:off x="1363083" y="8461799"/>
            <a:ext cx="10824062" cy="830997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NO EMISSION LIMIT VALUE (i.e. concentration at discharge) has been set for wastewater containing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TMAH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by Eu regulation. </a:t>
            </a:r>
          </a:p>
        </p:txBody>
      </p:sp>
    </p:spTree>
    <p:extLst>
      <p:ext uri="{BB962C8B-B14F-4D97-AF65-F5344CB8AC3E}">
        <p14:creationId xmlns:p14="http://schemas.microsoft.com/office/powerpoint/2010/main" val="24272515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F7204A55-E002-4AE2-80A9-F1C9AFB50F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4892" y="133444"/>
            <a:ext cx="12606728" cy="121977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Action B5 – Report on planned steps towards the technology commercialization by BFC: Business Model (Canvas)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82" y="1792224"/>
            <a:ext cx="11963022" cy="760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427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F7204A55-E002-4AE2-80A9-F1C9AFB50F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4892" y="133444"/>
            <a:ext cx="12606728" cy="121977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Action B5 – Report on planned steps towards the technology commercialization by BFC: SWOT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936" y="2121409"/>
            <a:ext cx="10168016" cy="7409759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448848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F9B7C3D-4933-49BD-B21D-0CBA4E51F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" y="472440"/>
            <a:ext cx="10858500" cy="323875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034D675-A841-451D-A7E4-616DED50F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9188"/>
            <a:ext cx="13092139" cy="376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675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6AD5B2F-6784-4550-A2B5-1C8E20EE5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21" y="164782"/>
            <a:ext cx="11638279" cy="701540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BB70990-AE51-4C8F-BA04-9B07E42D6D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059"/>
          <a:stretch/>
        </p:blipFill>
        <p:spPr>
          <a:xfrm>
            <a:off x="248921" y="7180191"/>
            <a:ext cx="11638279" cy="257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947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314CEC0-6685-44CF-8B6E-701A5E13C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20" y="217170"/>
            <a:ext cx="11795760" cy="78507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3A451BF-B1FD-41A1-B855-889E66213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40" y="1541549"/>
            <a:ext cx="6893560" cy="333525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AC74D10-AECB-446A-9DD5-C472AB2CC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20" y="5526404"/>
            <a:ext cx="6067425" cy="292417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AA104D2-24DA-4969-B811-3362CC8C0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0980" y="4001640"/>
            <a:ext cx="58293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21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962DCD8-200E-41EB-B436-C0858E802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92" y="1353214"/>
            <a:ext cx="7461733" cy="4753928"/>
          </a:xfrm>
          <a:prstGeom prst="rect">
            <a:avLst/>
          </a:prstGeom>
        </p:spPr>
      </p:pic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D74A5213-2276-453C-9F75-586262F497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4892" y="133444"/>
            <a:ext cx="12606728" cy="121977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Patent and Layman report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4E6EE24-26A4-4C97-B21D-0D70EEDE9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025" y="2646045"/>
            <a:ext cx="4029075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712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89712" y="436156"/>
            <a:ext cx="11251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 of BIMAPS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89712" y="1931808"/>
            <a:ext cx="1196816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TMAH as a waste (LIFE BITMAPS)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TMAH in washing waters (RO + LIFE BITMAPS)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Co-processing with other wastewaters/wastes (i.e. BoE, SEZ)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TMAH recovery for low grade application + LIFE BITMAPS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Exploitation of LIFE BITMAPS wastes (i.e. </a:t>
            </a:r>
            <a:r>
              <a:rPr lang="en-US" dirty="0" err="1"/>
              <a:t>CaF</a:t>
            </a:r>
            <a:r>
              <a:rPr lang="en-US" dirty="0"/>
              <a:t>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Possible other applications of TMAH wastes (in progress)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7237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64892" y="69485"/>
            <a:ext cx="12606728" cy="121977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LIFE BITMAPS: Conclusions</a:t>
            </a:r>
          </a:p>
        </p:txBody>
      </p:sp>
      <p:pic>
        <p:nvPicPr>
          <p:cNvPr id="4" name="Picture 3" descr="lif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809" y="69485"/>
            <a:ext cx="1466811" cy="12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999232" y="5766308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                     </a:t>
            </a:r>
            <a:endParaRPr kumimoji="0" lang="en-GB" alt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999232" y="8509508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  <a:sym typeface="Helvetica Ligh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71827" y="1868185"/>
            <a:ext cx="12859611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Main conclusions</a:t>
            </a:r>
          </a:p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  <a:sym typeface="Helvetica Light"/>
            </a:endParaRPr>
          </a:p>
          <a:p>
            <a:pPr marL="742950" marR="0" lvl="0" indent="-74295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TMAH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 biodegradation with nitrification process was demonstrated;</a:t>
            </a:r>
          </a:p>
          <a:p>
            <a:pPr marL="742950" marR="0" lvl="0" indent="-74295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Chemical treatment BoE and SEZ was demonstrated;</a:t>
            </a:r>
          </a:p>
          <a:p>
            <a:pPr marL="742950" marR="0" lvl="0" indent="-74295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Pilot plant’s technical problems highlighted and resolved;</a:t>
            </a:r>
          </a:p>
          <a:p>
            <a:pPr marL="742950" marR="0" lvl="0" indent="-74295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Integration of this process with WWT was demonstrated;</a:t>
            </a:r>
          </a:p>
          <a:p>
            <a:pPr marL="742950" marR="0" lvl="0" indent="-74295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Preliminary design of treatment in industrial scale;</a:t>
            </a:r>
          </a:p>
          <a:p>
            <a:pPr marL="742950" marR="0" lvl="0" indent="-74295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Economical evaluation </a:t>
            </a:r>
          </a:p>
          <a:p>
            <a:pPr marL="742950" marR="0" lvl="0" indent="-74295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Customized solutions;</a:t>
            </a:r>
          </a:p>
          <a:p>
            <a:pPr marL="742950" marR="0" lvl="0" indent="-74295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LCA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  and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LCC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 analysis</a:t>
            </a:r>
            <a:endParaRPr lang="en-US" sz="3400" dirty="0">
              <a:latin typeface="Calibri"/>
            </a:endParaRPr>
          </a:p>
          <a:p>
            <a:pPr marL="742950" marR="0" lvl="0" indent="-74295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400" noProof="0" dirty="0">
                <a:latin typeface="Calibri"/>
              </a:rPr>
              <a:t>Business model and post-BITMAPS exploitation</a:t>
            </a:r>
          </a:p>
          <a:p>
            <a:pPr marL="742950" marR="0" lvl="0" indent="-74295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4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t>Proposed technology as BAT</a:t>
            </a:r>
            <a:endParaRPr kumimoji="0" lang="it-IT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  <a:sym typeface="Helvetica Light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7A9939C-B0BF-4D23-8CC9-451A976A5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7842590"/>
            <a:ext cx="6377940" cy="97780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79AFC5A-C1A5-426C-A0DE-A716C3B8E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4707" y="8274720"/>
            <a:ext cx="3747453" cy="147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313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5145433" y="154979"/>
            <a:ext cx="254634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867906" y="2681390"/>
            <a:ext cx="9268178" cy="1219770"/>
          </a:xfrm>
        </p:spPr>
        <p:txBody>
          <a:bodyPr/>
          <a:lstStyle/>
          <a:p>
            <a:r>
              <a:rPr lang="en-US" sz="2400" dirty="0"/>
              <a:t>Thank You very much for your attention !</a:t>
            </a:r>
          </a:p>
        </p:txBody>
      </p:sp>
      <p:pic>
        <p:nvPicPr>
          <p:cNvPr id="21" name="Picture 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715" y="200698"/>
            <a:ext cx="5625885" cy="1705593"/>
          </a:xfrm>
          <a:prstGeom prst="rect">
            <a:avLst/>
          </a:prstGeom>
          <a:noFill/>
        </p:spPr>
      </p:pic>
      <p:pic>
        <p:nvPicPr>
          <p:cNvPr id="22" name="Picture 21" descr="lif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06" y="200698"/>
            <a:ext cx="2495226" cy="170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Connector 22"/>
          <p:cNvCxnSpPr/>
          <p:nvPr/>
        </p:nvCxnSpPr>
        <p:spPr>
          <a:xfrm>
            <a:off x="0" y="8555064"/>
            <a:ext cx="130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94872" y="8533830"/>
            <a:ext cx="12606728" cy="1028624"/>
          </a:xfrm>
          <a:ln w="38100">
            <a:noFill/>
          </a:ln>
        </p:spPr>
        <p:txBody>
          <a:bodyPr/>
          <a:lstStyle/>
          <a:p>
            <a:endParaRPr lang="en-US" sz="1600" dirty="0"/>
          </a:p>
          <a:p>
            <a:r>
              <a:rPr lang="en-US" sz="1600" dirty="0"/>
              <a:t>This Project receives funding form the European Union Life </a:t>
            </a:r>
            <a:r>
              <a:rPr lang="en-US" sz="1600" dirty="0" err="1"/>
              <a:t>Programme</a:t>
            </a:r>
            <a:r>
              <a:rPr lang="en-US" sz="1600" dirty="0"/>
              <a:t> Under Grant Agreement N. LIFE 15 ENV/IT 000332.</a:t>
            </a: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Immagine 1" descr="cid:image001.jpg@01D244AA.3ACB32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3" y="5535953"/>
            <a:ext cx="3538083" cy="111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id:image002.jpg@01D23691.4462F7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06" y="7092297"/>
            <a:ext cx="5725849" cy="88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007290" y="5395454"/>
            <a:ext cx="1454017" cy="1454017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867906" y="3698766"/>
            <a:ext cx="10358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Roboto"/>
                <a:cs typeface="Helvetica" panose="020B0604020202020204" pitchFamily="34" charset="0"/>
              </a:rPr>
              <a:t>    BITMAPS website:  </a:t>
            </a:r>
            <a:r>
              <a:rPr lang="en-US" dirty="0">
                <a:hlinkClick r:id="rId7"/>
              </a:rPr>
              <a:t>http://www.lifebitmaps.eu/</a:t>
            </a:r>
            <a:endParaRPr lang="en-US" dirty="0"/>
          </a:p>
        </p:txBody>
      </p:sp>
      <p:pic>
        <p:nvPicPr>
          <p:cNvPr id="13" name="Graphic 5">
            <a:extLst>
              <a:ext uri="{FF2B5EF4-FFF2-40B4-BE49-F238E27FC236}">
                <a16:creationId xmlns:a16="http://schemas.microsoft.com/office/drawing/2014/main" id="{7A92A7C7-59F5-41A8-AEED-FE660B5ED5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75715" y="7294981"/>
            <a:ext cx="1967382" cy="83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97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DA6D39E2-2BE9-4795-B707-B9AF4DD58730}"/>
              </a:ext>
            </a:extLst>
          </p:cNvPr>
          <p:cNvSpPr/>
          <p:nvPr/>
        </p:nvSpPr>
        <p:spPr>
          <a:xfrm>
            <a:off x="1048082" y="6570116"/>
            <a:ext cx="11258217" cy="156966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 foreseen by the EU Water Framework Directive 2000/06/EC and taking into account other considerations, </a:t>
            </a:r>
            <a:r>
              <a:rPr lang="en-GB" sz="24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Istituto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Superiore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di </a:t>
            </a:r>
            <a:r>
              <a:rPr lang="en-GB" sz="24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Sanità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recommend to keep the discharge limits below </a:t>
            </a: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0.4 mg/L 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 the drainage system and to ensure </a:t>
            </a: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0.2 mg/L 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thresholds in water bodies. 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E89BE15-6BED-457C-B2BC-F10B6799B759}"/>
              </a:ext>
            </a:extLst>
          </p:cNvPr>
          <p:cNvSpPr/>
          <p:nvPr/>
        </p:nvSpPr>
        <p:spPr>
          <a:xfrm>
            <a:off x="1048083" y="2373803"/>
            <a:ext cx="11258216" cy="34163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he Directive 2010/75/EU on industrial emissions and the EU Water Framework Directive 2000/60/EC (annex VIII) provides the list of polluting substances that affects the water quality: among these</a:t>
            </a:r>
          </a:p>
          <a:p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“</a:t>
            </a: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Substance which have an unfavourable influence on the oxygen balanc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 (as. BOD, COD, etc..)” and </a:t>
            </a:r>
          </a:p>
          <a:p>
            <a:endParaRPr lang="en-GB" sz="24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“</a:t>
            </a: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Substance which contribute to eutrophication 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(in particular nitrates and phosphates)” and </a:t>
            </a:r>
            <a:r>
              <a:rPr lang="en-GB" sz="24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TMAH</a:t>
            </a: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falls under both categories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</p:txBody>
      </p:sp>
      <p:pic>
        <p:nvPicPr>
          <p:cNvPr id="9" name="Elemento grafico 8" descr="Mano aperta con pianta">
            <a:extLst>
              <a:ext uri="{FF2B5EF4-FFF2-40B4-BE49-F238E27FC236}">
                <a16:creationId xmlns:a16="http://schemas.microsoft.com/office/drawing/2014/main" id="{08698E90-641B-4E35-A06D-660A816FC2A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8749" y="-781050"/>
            <a:ext cx="10074435" cy="10074435"/>
          </a:xfrm>
          <a:prstGeom prst="rect">
            <a:avLst/>
          </a:prstGeom>
        </p:spPr>
      </p:pic>
      <p:sp>
        <p:nvSpPr>
          <p:cNvPr id="12" name="Segnaposto testo 1">
            <a:extLst>
              <a:ext uri="{FF2B5EF4-FFF2-40B4-BE49-F238E27FC236}">
                <a16:creationId xmlns:a16="http://schemas.microsoft.com/office/drawing/2014/main" id="{4C69C947-E487-4F8E-97A3-72D90944CB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3266" y="172714"/>
            <a:ext cx="11658267" cy="1580450"/>
          </a:xfrm>
          <a:ln>
            <a:solidFill>
              <a:schemeClr val="accent3"/>
            </a:solidFill>
          </a:ln>
        </p:spPr>
        <p:txBody>
          <a:bodyPr/>
          <a:lstStyle/>
          <a:p>
            <a:pPr algn="ctr"/>
            <a:r>
              <a:rPr lang="en-GB" dirty="0">
                <a:solidFill>
                  <a:schemeClr val="accent3"/>
                </a:solidFill>
              </a:rPr>
              <a:t>The environmental problem targeted market </a:t>
            </a:r>
          </a:p>
        </p:txBody>
      </p:sp>
    </p:spTree>
    <p:extLst>
      <p:ext uri="{BB962C8B-B14F-4D97-AF65-F5344CB8AC3E}">
        <p14:creationId xmlns:p14="http://schemas.microsoft.com/office/powerpoint/2010/main" val="1101091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47A84D8C-AC97-4A5F-B0E3-B34758A4DE7A}"/>
              </a:ext>
            </a:extLst>
          </p:cNvPr>
          <p:cNvSpPr/>
          <p:nvPr/>
        </p:nvSpPr>
        <p:spPr>
          <a:xfrm>
            <a:off x="1090369" y="2024744"/>
            <a:ext cx="10824062" cy="156966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it-IT" sz="24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Regional</a:t>
            </a:r>
            <a:r>
              <a:rPr lang="it-IT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Agency for the </a:t>
            </a:r>
            <a:r>
              <a:rPr lang="it-IT" sz="24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Enviromental</a:t>
            </a:r>
            <a:r>
              <a:rPr lang="it-IT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Protection</a:t>
            </a:r>
            <a:r>
              <a:rPr lang="it-IT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of Abruzzo </a:t>
            </a:r>
            <a:r>
              <a:rPr lang="it-IT" sz="24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region</a:t>
            </a:r>
            <a:r>
              <a:rPr lang="it-IT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has</a:t>
            </a:r>
            <a:r>
              <a:rPr lang="it-IT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transposed</a:t>
            </a:r>
            <a:r>
              <a:rPr lang="it-IT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the </a:t>
            </a:r>
            <a:r>
              <a:rPr lang="it-IT" sz="24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techincal</a:t>
            </a:r>
            <a:r>
              <a:rPr lang="it-IT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note of ISS and </a:t>
            </a:r>
            <a:r>
              <a:rPr lang="it-IT" sz="24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recomended</a:t>
            </a:r>
            <a:r>
              <a:rPr lang="it-IT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it-IT" sz="24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LFoundry</a:t>
            </a:r>
            <a:r>
              <a:rPr lang="it-IT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to investigate </a:t>
            </a:r>
            <a:r>
              <a:rPr lang="it-IT" sz="24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viable</a:t>
            </a:r>
            <a:r>
              <a:rPr lang="it-IT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it-IT" sz="24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solutions</a:t>
            </a:r>
            <a:r>
              <a:rPr lang="it-IT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for </a:t>
            </a:r>
            <a:r>
              <a:rPr lang="it-IT" sz="24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reduction</a:t>
            </a:r>
            <a:r>
              <a:rPr lang="it-IT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the </a:t>
            </a:r>
            <a:r>
              <a:rPr lang="it-IT" sz="24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TMAH</a:t>
            </a:r>
            <a:r>
              <a:rPr lang="it-IT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it-IT" sz="24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concentration</a:t>
            </a:r>
            <a:r>
              <a:rPr lang="it-IT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on </a:t>
            </a:r>
            <a:r>
              <a:rPr lang="it-IT" sz="24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its</a:t>
            </a:r>
            <a:r>
              <a:rPr lang="it-IT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plant</a:t>
            </a:r>
            <a:r>
              <a:rPr lang="it-IT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en-GB" sz="24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AB16C6D-A345-4E78-AC51-6DC3C8F949D1}"/>
              </a:ext>
            </a:extLst>
          </p:cNvPr>
          <p:cNvSpPr/>
          <p:nvPr/>
        </p:nvSpPr>
        <p:spPr>
          <a:xfrm>
            <a:off x="880143" y="3997439"/>
            <a:ext cx="11244514" cy="440120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</a:t>
            </a:r>
            <a:r>
              <a:rPr lang="it-IT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PROBLEM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IS </a:t>
            </a:r>
            <a:r>
              <a:rPr lang="it-IT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CLEARLY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OF </a:t>
            </a:r>
            <a:r>
              <a:rPr lang="it-IT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EUROPEAN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it-IT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RELEVANCE</a:t>
            </a:r>
            <a:endParaRPr lang="it-IT" sz="28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it-IT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Many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it-IT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industries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it-IT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synthetize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and use </a:t>
            </a:r>
            <a:r>
              <a:rPr lang="it-IT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TMAH</a:t>
            </a:r>
            <a:endParaRPr lang="it-IT" sz="28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it-IT" sz="28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250,000 tons/</a:t>
            </a:r>
            <a:r>
              <a:rPr lang="it-IT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years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of </a:t>
            </a:r>
            <a:r>
              <a:rPr lang="it-IT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diluted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it-IT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TMAH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it-IT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solutions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are </a:t>
            </a:r>
            <a:r>
              <a:rPr lang="it-IT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used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(data </a:t>
            </a:r>
            <a:r>
              <a:rPr lang="it-IT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estimated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for </a:t>
            </a:r>
            <a:r>
              <a:rPr lang="it-IT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European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market)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it-IT" sz="28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Advanced treatment of </a:t>
            </a:r>
            <a:r>
              <a:rPr lang="it-IT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this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it-IT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kind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of </a:t>
            </a:r>
            <a:r>
              <a:rPr lang="it-IT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wastewaters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it-IT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process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it-IT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solutions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it-IT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represent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 key challenge for the </a:t>
            </a:r>
            <a:r>
              <a:rPr lang="it-IT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European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it-IT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E&amp;S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it-IT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industries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it-IT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that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must be </a:t>
            </a:r>
            <a:r>
              <a:rPr lang="it-IT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improved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for </a:t>
            </a:r>
            <a:r>
              <a:rPr lang="it-IT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safeguard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of </a:t>
            </a:r>
            <a:r>
              <a:rPr lang="it-IT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surface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and </a:t>
            </a:r>
            <a:r>
              <a:rPr lang="it-IT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groundwater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it-IT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quality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en-GB" sz="28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Elemento grafico 9" descr="Mano aperta con pianta">
            <a:extLst>
              <a:ext uri="{FF2B5EF4-FFF2-40B4-BE49-F238E27FC236}">
                <a16:creationId xmlns:a16="http://schemas.microsoft.com/office/drawing/2014/main" id="{6FF2809D-89E2-47A3-9313-F6D9E950B01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8749" y="-781050"/>
            <a:ext cx="10074435" cy="10074435"/>
          </a:xfrm>
          <a:prstGeom prst="rect">
            <a:avLst/>
          </a:prstGeom>
        </p:spPr>
      </p:pic>
      <p:sp>
        <p:nvSpPr>
          <p:cNvPr id="13" name="Segnaposto testo 1">
            <a:extLst>
              <a:ext uri="{FF2B5EF4-FFF2-40B4-BE49-F238E27FC236}">
                <a16:creationId xmlns:a16="http://schemas.microsoft.com/office/drawing/2014/main" id="{0087C42D-A3A2-4256-B3B3-232385A3BD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3266" y="172714"/>
            <a:ext cx="11658267" cy="1580450"/>
          </a:xfrm>
          <a:ln>
            <a:solidFill>
              <a:schemeClr val="accent3"/>
            </a:solidFill>
          </a:ln>
        </p:spPr>
        <p:txBody>
          <a:bodyPr/>
          <a:lstStyle/>
          <a:p>
            <a:pPr algn="ctr"/>
            <a:r>
              <a:rPr lang="en-GB" dirty="0">
                <a:solidFill>
                  <a:schemeClr val="accent3"/>
                </a:solidFill>
              </a:rPr>
              <a:t>The environmental problem targeted market </a:t>
            </a:r>
          </a:p>
        </p:txBody>
      </p:sp>
    </p:spTree>
    <p:extLst>
      <p:ext uri="{BB962C8B-B14F-4D97-AF65-F5344CB8AC3E}">
        <p14:creationId xmlns:p14="http://schemas.microsoft.com/office/powerpoint/2010/main" val="87855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1">
            <a:extLst>
              <a:ext uri="{FF2B5EF4-FFF2-40B4-BE49-F238E27FC236}">
                <a16:creationId xmlns:a16="http://schemas.microsoft.com/office/drawing/2014/main" id="{F55FABE0-876D-456C-B3FE-3DBA9B91F9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8083" y="287639"/>
            <a:ext cx="11143917" cy="855361"/>
          </a:xfrm>
          <a:ln>
            <a:solidFill>
              <a:schemeClr val="accent3"/>
            </a:solidFill>
          </a:ln>
        </p:spPr>
        <p:txBody>
          <a:bodyPr/>
          <a:lstStyle/>
          <a:p>
            <a:pPr algn="ctr"/>
            <a:r>
              <a:rPr lang="en-GB" dirty="0">
                <a:solidFill>
                  <a:schemeClr val="accent2"/>
                </a:solidFill>
              </a:rPr>
              <a:t>Life Bitmaps project 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B6BD85C-5313-4123-B862-9F7E02C83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576" y="1762124"/>
            <a:ext cx="11818969" cy="70008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6215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64892" y="69485"/>
            <a:ext cx="12606728" cy="121977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BITMAPS CONSORTIUM</a:t>
            </a:r>
          </a:p>
        </p:txBody>
      </p:sp>
      <p:pic>
        <p:nvPicPr>
          <p:cNvPr id="4" name="Picture 3" descr="lif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809" y="69485"/>
            <a:ext cx="1466811" cy="12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LFoundry">
            <a:hlinkClick r:id="rId3"/>
            <a:extLst>
              <a:ext uri="{FF2B5EF4-FFF2-40B4-BE49-F238E27FC236}">
                <a16:creationId xmlns:a16="http://schemas.microsoft.com/office/drawing/2014/main" id="{1156A8EB-FE6F-4C63-A04C-658E71744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91" y="7342992"/>
            <a:ext cx="4502157" cy="191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Università degli Studi de L'Aquila">
            <a:hlinkClick r:id="rId5"/>
            <a:extLst>
              <a:ext uri="{FF2B5EF4-FFF2-40B4-BE49-F238E27FC236}">
                <a16:creationId xmlns:a16="http://schemas.microsoft.com/office/drawing/2014/main" id="{80FA5D46-38FA-4470-9ECC-EF2D2636D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287" y="2274370"/>
            <a:ext cx="4895441" cy="19944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BFC Sistemi">
            <a:hlinkClick r:id="rId5"/>
            <a:extLst>
              <a:ext uri="{FF2B5EF4-FFF2-40B4-BE49-F238E27FC236}">
                <a16:creationId xmlns:a16="http://schemas.microsoft.com/office/drawing/2014/main" id="{A2DBCF90-90FF-4090-9B86-B68515B05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05" y="2292520"/>
            <a:ext cx="4794581" cy="195334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73CE6C-A6AD-4059-90F4-5DC456D819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448" y="4481654"/>
            <a:ext cx="2299839" cy="229983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89401A-ED75-4C82-86C4-4301692608B3}"/>
              </a:ext>
            </a:extLst>
          </p:cNvPr>
          <p:cNvCxnSpPr/>
          <p:nvPr/>
        </p:nvCxnSpPr>
        <p:spPr>
          <a:xfrm>
            <a:off x="3057993" y="3372787"/>
            <a:ext cx="3147935" cy="16938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987D87-C20C-486E-9809-6C58FFF4BD89}"/>
              </a:ext>
            </a:extLst>
          </p:cNvPr>
          <p:cNvCxnSpPr>
            <a:cxnSpLocks/>
          </p:cNvCxnSpPr>
          <p:nvPr/>
        </p:nvCxnSpPr>
        <p:spPr>
          <a:xfrm flipV="1">
            <a:off x="3206902" y="5584987"/>
            <a:ext cx="3354465" cy="2299840"/>
          </a:xfrm>
          <a:prstGeom prst="line">
            <a:avLst/>
          </a:prstGeom>
          <a:ln>
            <a:solidFill>
              <a:srgbClr val="F57F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C5ECC2-724F-45FA-AB42-EC086FB45BBC}"/>
              </a:ext>
            </a:extLst>
          </p:cNvPr>
          <p:cNvCxnSpPr>
            <a:cxnSpLocks/>
          </p:cNvCxnSpPr>
          <p:nvPr/>
        </p:nvCxnSpPr>
        <p:spPr>
          <a:xfrm flipV="1">
            <a:off x="6561367" y="3945128"/>
            <a:ext cx="3670925" cy="156803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A86F584-F00B-4350-9BCB-9F156219D023}"/>
              </a:ext>
            </a:extLst>
          </p:cNvPr>
          <p:cNvCxnSpPr>
            <a:cxnSpLocks/>
          </p:cNvCxnSpPr>
          <p:nvPr/>
        </p:nvCxnSpPr>
        <p:spPr>
          <a:xfrm>
            <a:off x="6666970" y="5548629"/>
            <a:ext cx="3445240" cy="21468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Graphic 5">
            <a:extLst>
              <a:ext uri="{FF2B5EF4-FFF2-40B4-BE49-F238E27FC236}">
                <a16:creationId xmlns:a16="http://schemas.microsoft.com/office/drawing/2014/main" id="{3D40BAB9-96D3-46D4-979F-1B2A46DBB5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41104" y="7884826"/>
            <a:ext cx="3232060" cy="137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48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64892" y="69485"/>
            <a:ext cx="12606728" cy="121977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KEY OBJECTIVES </a:t>
            </a:r>
          </a:p>
        </p:txBody>
      </p:sp>
      <p:pic>
        <p:nvPicPr>
          <p:cNvPr id="4" name="Picture 3" descr="lif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809" y="69485"/>
            <a:ext cx="1466811" cy="12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3EFA328-4608-49E5-9F49-267F2AA7E0ED}"/>
              </a:ext>
            </a:extLst>
          </p:cNvPr>
          <p:cNvSpPr/>
          <p:nvPr/>
        </p:nvSpPr>
        <p:spPr>
          <a:xfrm>
            <a:off x="791147" y="2210471"/>
            <a:ext cx="1134370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kern="12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Design, construction and validation of a semi-industrial pilot plant enabling the treatment of </a:t>
            </a:r>
            <a:r>
              <a:rPr lang="en-US" sz="2400" b="1" kern="12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spent photoresist-tetramethylammonium hydroxide</a:t>
            </a:r>
            <a:r>
              <a:rPr lang="en-US" sz="2400" kern="12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(PR/TMAH), and other mixed solutions (ammonium fluoride and acid mix internally named “SEZ”)  generated by the semiconductor manufacturing processes.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kern="1200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kern="12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Demonstrate, at industrial scale, </a:t>
            </a:r>
            <a:r>
              <a:rPr lang="en-US" sz="2400" b="1" kern="12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the feasibility/sustainability </a:t>
            </a:r>
            <a:r>
              <a:rPr lang="en-US" sz="2400" kern="12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for TMAH treatment through an aerobic biodegradation of such toxic substance carried out by adapted microorganisms selected during the R&amp;D phase. 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kern="1200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kern="12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Prove the </a:t>
            </a:r>
            <a:r>
              <a:rPr lang="en-US" sz="2400" b="1" kern="12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cost sustainability </a:t>
            </a:r>
            <a:r>
              <a:rPr lang="en-US" sz="2400" kern="12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of the process, in a LCC perspective, also taking into account the actual annual operating costs for the disposal of concentrated TMAH and the other waste solutions.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kern="1200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kern="12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Pave the way for </a:t>
            </a:r>
            <a:r>
              <a:rPr lang="en-US" sz="2400" b="1" kern="12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replication and transfer </a:t>
            </a:r>
            <a:r>
              <a:rPr lang="en-US" sz="2400" kern="12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of the results to E&amp;S Sector.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kern="1200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kern="12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Propose </a:t>
            </a:r>
            <a:r>
              <a:rPr lang="en-US" sz="2400" b="1" kern="12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new quality standards for wastewater </a:t>
            </a:r>
            <a:r>
              <a:rPr lang="en-US" sz="2400" kern="12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discharged helping policy-makers to fill the regulatory gaps on TMAH emissions</a:t>
            </a:r>
          </a:p>
        </p:txBody>
      </p:sp>
    </p:spTree>
    <p:extLst>
      <p:ext uri="{BB962C8B-B14F-4D97-AF65-F5344CB8AC3E}">
        <p14:creationId xmlns:p14="http://schemas.microsoft.com/office/powerpoint/2010/main" val="408169497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4_L_FOUNDRY_ppt_EX">
  <a:themeElements>
    <a:clrScheme name="Benutzerdefiniert 1">
      <a:dk1>
        <a:srgbClr val="000000"/>
      </a:dk1>
      <a:lt1>
        <a:srgbClr val="FFFFFF"/>
      </a:lt1>
      <a:dk2>
        <a:srgbClr val="D2D3D4"/>
      </a:dk2>
      <a:lt2>
        <a:srgbClr val="FFFFFF"/>
      </a:lt2>
      <a:accent1>
        <a:srgbClr val="223D97"/>
      </a:accent1>
      <a:accent2>
        <a:srgbClr val="223D97"/>
      </a:accent2>
      <a:accent3>
        <a:srgbClr val="223D97"/>
      </a:accent3>
      <a:accent4>
        <a:srgbClr val="288DBE"/>
      </a:accent4>
      <a:accent5>
        <a:srgbClr val="90C6E7"/>
      </a:accent5>
      <a:accent6>
        <a:srgbClr val="212222"/>
      </a:accent6>
      <a:hlink>
        <a:srgbClr val="FF3D97"/>
      </a:hlink>
      <a:folHlink>
        <a:srgbClr val="2122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F_new_confidential (003) [Read-Only]" id="{2428EDA5-6BB4-42AD-9C59-A48BB57E2D7E}" vid="{A8E77C44-EADD-4FE7-A3EF-FAE75E69A87E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1988</Words>
  <Application>Microsoft Office PowerPoint</Application>
  <PresentationFormat>Custom</PresentationFormat>
  <Paragraphs>313</Paragraphs>
  <Slides>48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Arial</vt:lpstr>
      <vt:lpstr>Arial </vt:lpstr>
      <vt:lpstr>Avenir Roman</vt:lpstr>
      <vt:lpstr>Calibri</vt:lpstr>
      <vt:lpstr>Cambria Math</vt:lpstr>
      <vt:lpstr>Roboto</vt:lpstr>
      <vt:lpstr>Symbol</vt:lpstr>
      <vt:lpstr>Times New Roman</vt:lpstr>
      <vt:lpstr>Wingdings</vt:lpstr>
      <vt:lpstr>4_L_FOUNDRY_ppt_EX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LFoundry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Guglielmo Iuliano</dc:creator>
  <cp:keywords>LFoundry</cp:keywords>
  <cp:lastModifiedBy>Guglielmo Iuliano</cp:lastModifiedBy>
  <cp:revision>173</cp:revision>
  <cp:lastPrinted>2016-08-09T14:11:12Z</cp:lastPrinted>
  <dcterms:created xsi:type="dcterms:W3CDTF">2016-12-28T11:02:29Z</dcterms:created>
  <dcterms:modified xsi:type="dcterms:W3CDTF">2020-09-16T11:57:10Z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